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34" r:id="rId5"/>
    <p:sldId id="337" r:id="rId6"/>
    <p:sldId id="316" r:id="rId7"/>
    <p:sldId id="343" r:id="rId8"/>
    <p:sldId id="350" r:id="rId9"/>
    <p:sldId id="342" r:id="rId10"/>
    <p:sldId id="336" r:id="rId11"/>
    <p:sldId id="324" r:id="rId12"/>
    <p:sldId id="346" r:id="rId13"/>
    <p:sldId id="351" r:id="rId14"/>
    <p:sldId id="352" r:id="rId15"/>
    <p:sldId id="353" r:id="rId16"/>
    <p:sldId id="3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64248-0AFD-4666-8E16-25751D7E59DF}" type="doc">
      <dgm:prSet loTypeId="urn:microsoft.com/office/officeart/2005/8/layout/vList2" loCatId="list" qsTypeId="urn:microsoft.com/office/officeart/2005/8/quickstyle/3d4" qsCatId="3D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7ED8F555-7C95-4AE8-9DFD-08DCC66321A5}">
      <dgm:prSet/>
      <dgm:spPr/>
      <dgm:t>
        <a:bodyPr/>
        <a:lstStyle/>
        <a:p>
          <a:r>
            <a:rPr lang="en-US" b="0" i="0" dirty="0"/>
            <a:t>The skin is the largest organ of the human body, covering approximately 18 square feet in adults and weighing about 8 pounds.</a:t>
          </a:r>
          <a:endParaRPr lang="en-US" dirty="0"/>
        </a:p>
      </dgm:t>
    </dgm:pt>
    <dgm:pt modelId="{82A165F9-1613-42CB-82C0-E1C0E9460D7E}" type="parTrans" cxnId="{6775932C-FBCF-41DE-958E-0948353F0FE7}">
      <dgm:prSet/>
      <dgm:spPr/>
      <dgm:t>
        <a:bodyPr/>
        <a:lstStyle/>
        <a:p>
          <a:endParaRPr lang="en-US"/>
        </a:p>
      </dgm:t>
    </dgm:pt>
    <dgm:pt modelId="{1CE25AAB-B569-41A3-B2E5-B97E5912DD37}" type="sibTrans" cxnId="{6775932C-FBCF-41DE-958E-0948353F0FE7}">
      <dgm:prSet/>
      <dgm:spPr/>
      <dgm:t>
        <a:bodyPr/>
        <a:lstStyle/>
        <a:p>
          <a:endParaRPr lang="en-US"/>
        </a:p>
      </dgm:t>
    </dgm:pt>
    <dgm:pt modelId="{B147EC0D-1F8F-4AF0-8023-D4AE42B02D80}">
      <dgm:prSet/>
      <dgm:spPr/>
      <dgm:t>
        <a:bodyPr/>
        <a:lstStyle/>
        <a:p>
          <a:r>
            <a:rPr lang="en-US" b="0" i="0"/>
            <a:t>It serves multiple essential functions, including:Protecting internal organs from external threats.</a:t>
          </a:r>
          <a:endParaRPr lang="en-US"/>
        </a:p>
      </dgm:t>
    </dgm:pt>
    <dgm:pt modelId="{FCD9F428-A643-4973-8052-2C83C01A43A0}" type="parTrans" cxnId="{FFD2C16F-3DEE-49A3-A7D6-8AEACA5BABFC}">
      <dgm:prSet/>
      <dgm:spPr/>
      <dgm:t>
        <a:bodyPr/>
        <a:lstStyle/>
        <a:p>
          <a:endParaRPr lang="en-US"/>
        </a:p>
      </dgm:t>
    </dgm:pt>
    <dgm:pt modelId="{554889C2-8F6B-458A-8E45-8B2EC7C61C64}" type="sibTrans" cxnId="{FFD2C16F-3DEE-49A3-A7D6-8AEACA5BABFC}">
      <dgm:prSet/>
      <dgm:spPr/>
      <dgm:t>
        <a:bodyPr/>
        <a:lstStyle/>
        <a:p>
          <a:endParaRPr lang="en-US"/>
        </a:p>
      </dgm:t>
    </dgm:pt>
    <dgm:pt modelId="{E1A1C8D5-CD8B-464F-B815-B0309F672DA8}">
      <dgm:prSet/>
      <dgm:spPr/>
      <dgm:t>
        <a:bodyPr/>
        <a:lstStyle/>
        <a:p>
          <a:r>
            <a:rPr lang="en-US" b="0" i="0"/>
            <a:t>Regulating body temperature through sweat and blood flow.</a:t>
          </a:r>
          <a:endParaRPr lang="en-US"/>
        </a:p>
      </dgm:t>
    </dgm:pt>
    <dgm:pt modelId="{81EFA929-7C58-4EF7-B110-F50596657CE7}" type="parTrans" cxnId="{A798A65E-D734-4CA6-BD20-A6A0E82DE49E}">
      <dgm:prSet/>
      <dgm:spPr/>
      <dgm:t>
        <a:bodyPr/>
        <a:lstStyle/>
        <a:p>
          <a:endParaRPr lang="en-US"/>
        </a:p>
      </dgm:t>
    </dgm:pt>
    <dgm:pt modelId="{61F54381-BFA7-45F3-A784-FE40F34226E9}" type="sibTrans" cxnId="{A798A65E-D734-4CA6-BD20-A6A0E82DE49E}">
      <dgm:prSet/>
      <dgm:spPr/>
      <dgm:t>
        <a:bodyPr/>
        <a:lstStyle/>
        <a:p>
          <a:endParaRPr lang="en-US"/>
        </a:p>
      </dgm:t>
    </dgm:pt>
    <dgm:pt modelId="{A71415F1-8FDC-403E-99C3-87B86467F355}">
      <dgm:prSet/>
      <dgm:spPr/>
      <dgm:t>
        <a:bodyPr/>
        <a:lstStyle/>
        <a:p>
          <a:r>
            <a:rPr lang="en-US" b="0" i="0"/>
            <a:t>Providing sensory information about the environment.</a:t>
          </a:r>
          <a:endParaRPr lang="en-US"/>
        </a:p>
      </dgm:t>
    </dgm:pt>
    <dgm:pt modelId="{0FD0AD02-9061-451F-BB61-DDFBC72FA519}" type="parTrans" cxnId="{32689404-CAD2-4851-A1B2-CEFAAFF62D29}">
      <dgm:prSet/>
      <dgm:spPr/>
      <dgm:t>
        <a:bodyPr/>
        <a:lstStyle/>
        <a:p>
          <a:endParaRPr lang="en-US"/>
        </a:p>
      </dgm:t>
    </dgm:pt>
    <dgm:pt modelId="{E2F1CE94-9771-4914-8C54-004E3E49004D}" type="sibTrans" cxnId="{32689404-CAD2-4851-A1B2-CEFAAFF62D29}">
      <dgm:prSet/>
      <dgm:spPr/>
      <dgm:t>
        <a:bodyPr/>
        <a:lstStyle/>
        <a:p>
          <a:endParaRPr lang="en-US"/>
        </a:p>
      </dgm:t>
    </dgm:pt>
    <dgm:pt modelId="{77C4CB0E-19BB-4FFE-995F-03B94F05F9DF}">
      <dgm:prSet/>
      <dgm:spPr/>
      <dgm:t>
        <a:bodyPr/>
        <a:lstStyle/>
        <a:p>
          <a:r>
            <a:rPr lang="en-US" b="0" i="0" dirty="0"/>
            <a:t>The skin is a dynamic organ that undergoes constant renewal and repair.</a:t>
          </a:r>
          <a:endParaRPr lang="en-US" dirty="0"/>
        </a:p>
      </dgm:t>
    </dgm:pt>
    <dgm:pt modelId="{E3711807-E351-4A7C-B47D-2133864C0F8D}" type="parTrans" cxnId="{3500C76E-B33C-4124-AB78-DA1E8E4F8194}">
      <dgm:prSet/>
      <dgm:spPr/>
      <dgm:t>
        <a:bodyPr/>
        <a:lstStyle/>
        <a:p>
          <a:endParaRPr lang="en-US"/>
        </a:p>
      </dgm:t>
    </dgm:pt>
    <dgm:pt modelId="{39132625-EFAD-4CF4-BC9F-A091EEDCB08A}" type="sibTrans" cxnId="{3500C76E-B33C-4124-AB78-DA1E8E4F8194}">
      <dgm:prSet/>
      <dgm:spPr/>
      <dgm:t>
        <a:bodyPr/>
        <a:lstStyle/>
        <a:p>
          <a:endParaRPr lang="en-US"/>
        </a:p>
      </dgm:t>
    </dgm:pt>
    <dgm:pt modelId="{A7FCBC2B-3044-4709-B084-835FFD695114}" type="pres">
      <dgm:prSet presAssocID="{23464248-0AFD-4666-8E16-25751D7E59DF}" presName="linear" presStyleCnt="0">
        <dgm:presLayoutVars>
          <dgm:animLvl val="lvl"/>
          <dgm:resizeHandles val="exact"/>
        </dgm:presLayoutVars>
      </dgm:prSet>
      <dgm:spPr/>
    </dgm:pt>
    <dgm:pt modelId="{66A7F474-6103-4257-A417-C2876D6ABF18}" type="pres">
      <dgm:prSet presAssocID="{7ED8F555-7C95-4AE8-9DFD-08DCC66321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F3D5B3-57AC-419C-8A3A-42EEF55DD9DB}" type="pres">
      <dgm:prSet presAssocID="{1CE25AAB-B569-41A3-B2E5-B97E5912DD37}" presName="spacer" presStyleCnt="0"/>
      <dgm:spPr/>
    </dgm:pt>
    <dgm:pt modelId="{D07D0132-5B49-46E2-9F94-375C6E009440}" type="pres">
      <dgm:prSet presAssocID="{B147EC0D-1F8F-4AF0-8023-D4AE42B02D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99D177-D8F2-4ED5-9494-1E82325C590C}" type="pres">
      <dgm:prSet presAssocID="{554889C2-8F6B-458A-8E45-8B2EC7C61C64}" presName="spacer" presStyleCnt="0"/>
      <dgm:spPr/>
    </dgm:pt>
    <dgm:pt modelId="{8C5DCDBA-0D7E-4124-B8D8-CF9514E508CE}" type="pres">
      <dgm:prSet presAssocID="{E1A1C8D5-CD8B-464F-B815-B0309F672DA8}" presName="parentText" presStyleLbl="node1" presStyleIdx="2" presStyleCnt="5" custLinFactNeighborX="109">
        <dgm:presLayoutVars>
          <dgm:chMax val="0"/>
          <dgm:bulletEnabled val="1"/>
        </dgm:presLayoutVars>
      </dgm:prSet>
      <dgm:spPr/>
    </dgm:pt>
    <dgm:pt modelId="{46FEB5D3-8061-404F-884D-653C4B0F4432}" type="pres">
      <dgm:prSet presAssocID="{61F54381-BFA7-45F3-A784-FE40F34226E9}" presName="spacer" presStyleCnt="0"/>
      <dgm:spPr/>
    </dgm:pt>
    <dgm:pt modelId="{14B3CB07-23E3-4420-9A31-0F969F2356B8}" type="pres">
      <dgm:prSet presAssocID="{A71415F1-8FDC-403E-99C3-87B86467F35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55416DB-7000-4A1A-927C-62DB5BE4E572}" type="pres">
      <dgm:prSet presAssocID="{E2F1CE94-9771-4914-8C54-004E3E49004D}" presName="spacer" presStyleCnt="0"/>
      <dgm:spPr/>
    </dgm:pt>
    <dgm:pt modelId="{D57455B2-78FC-4CF1-819C-33443EA71E4F}" type="pres">
      <dgm:prSet presAssocID="{77C4CB0E-19BB-4FFE-995F-03B94F05F9D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2689404-CAD2-4851-A1B2-CEFAAFF62D29}" srcId="{23464248-0AFD-4666-8E16-25751D7E59DF}" destId="{A71415F1-8FDC-403E-99C3-87B86467F355}" srcOrd="3" destOrd="0" parTransId="{0FD0AD02-9061-451F-BB61-DDFBC72FA519}" sibTransId="{E2F1CE94-9771-4914-8C54-004E3E49004D}"/>
    <dgm:cxn modelId="{12C91E1F-DFD3-4D21-9E52-55D88459D55C}" type="presOf" srcId="{E1A1C8D5-CD8B-464F-B815-B0309F672DA8}" destId="{8C5DCDBA-0D7E-4124-B8D8-CF9514E508CE}" srcOrd="0" destOrd="0" presId="urn:microsoft.com/office/officeart/2005/8/layout/vList2"/>
    <dgm:cxn modelId="{6775932C-FBCF-41DE-958E-0948353F0FE7}" srcId="{23464248-0AFD-4666-8E16-25751D7E59DF}" destId="{7ED8F555-7C95-4AE8-9DFD-08DCC66321A5}" srcOrd="0" destOrd="0" parTransId="{82A165F9-1613-42CB-82C0-E1C0E9460D7E}" sibTransId="{1CE25AAB-B569-41A3-B2E5-B97E5912DD37}"/>
    <dgm:cxn modelId="{A798A65E-D734-4CA6-BD20-A6A0E82DE49E}" srcId="{23464248-0AFD-4666-8E16-25751D7E59DF}" destId="{E1A1C8D5-CD8B-464F-B815-B0309F672DA8}" srcOrd="2" destOrd="0" parTransId="{81EFA929-7C58-4EF7-B110-F50596657CE7}" sibTransId="{61F54381-BFA7-45F3-A784-FE40F34226E9}"/>
    <dgm:cxn modelId="{50861841-F03D-44B3-A8AC-4FAEC15A8B5E}" type="presOf" srcId="{B147EC0D-1F8F-4AF0-8023-D4AE42B02D80}" destId="{D07D0132-5B49-46E2-9F94-375C6E009440}" srcOrd="0" destOrd="0" presId="urn:microsoft.com/office/officeart/2005/8/layout/vList2"/>
    <dgm:cxn modelId="{9780F247-3DE2-47A0-A28C-18AD0B21B4F5}" type="presOf" srcId="{77C4CB0E-19BB-4FFE-995F-03B94F05F9DF}" destId="{D57455B2-78FC-4CF1-819C-33443EA71E4F}" srcOrd="0" destOrd="0" presId="urn:microsoft.com/office/officeart/2005/8/layout/vList2"/>
    <dgm:cxn modelId="{3500C76E-B33C-4124-AB78-DA1E8E4F8194}" srcId="{23464248-0AFD-4666-8E16-25751D7E59DF}" destId="{77C4CB0E-19BB-4FFE-995F-03B94F05F9DF}" srcOrd="4" destOrd="0" parTransId="{E3711807-E351-4A7C-B47D-2133864C0F8D}" sibTransId="{39132625-EFAD-4CF4-BC9F-A091EEDCB08A}"/>
    <dgm:cxn modelId="{FFD2C16F-3DEE-49A3-A7D6-8AEACA5BABFC}" srcId="{23464248-0AFD-4666-8E16-25751D7E59DF}" destId="{B147EC0D-1F8F-4AF0-8023-D4AE42B02D80}" srcOrd="1" destOrd="0" parTransId="{FCD9F428-A643-4973-8052-2C83C01A43A0}" sibTransId="{554889C2-8F6B-458A-8E45-8B2EC7C61C64}"/>
    <dgm:cxn modelId="{A7455D7A-9BC4-4DAB-8F38-CA9534C1DC2C}" type="presOf" srcId="{7ED8F555-7C95-4AE8-9DFD-08DCC66321A5}" destId="{66A7F474-6103-4257-A417-C2876D6ABF18}" srcOrd="0" destOrd="0" presId="urn:microsoft.com/office/officeart/2005/8/layout/vList2"/>
    <dgm:cxn modelId="{6874518A-3716-49FB-A490-BC8F4E73AAA4}" type="presOf" srcId="{23464248-0AFD-4666-8E16-25751D7E59DF}" destId="{A7FCBC2B-3044-4709-B084-835FFD695114}" srcOrd="0" destOrd="0" presId="urn:microsoft.com/office/officeart/2005/8/layout/vList2"/>
    <dgm:cxn modelId="{BDD7EAC3-01B8-409B-ACB0-3CB1166C84AB}" type="presOf" srcId="{A71415F1-8FDC-403E-99C3-87B86467F355}" destId="{14B3CB07-23E3-4420-9A31-0F969F2356B8}" srcOrd="0" destOrd="0" presId="urn:microsoft.com/office/officeart/2005/8/layout/vList2"/>
    <dgm:cxn modelId="{8C62709B-8340-41B1-A919-79F3317013A2}" type="presParOf" srcId="{A7FCBC2B-3044-4709-B084-835FFD695114}" destId="{66A7F474-6103-4257-A417-C2876D6ABF18}" srcOrd="0" destOrd="0" presId="urn:microsoft.com/office/officeart/2005/8/layout/vList2"/>
    <dgm:cxn modelId="{769D63CF-7EDC-4F8D-9295-EEDDD01BD1FC}" type="presParOf" srcId="{A7FCBC2B-3044-4709-B084-835FFD695114}" destId="{38F3D5B3-57AC-419C-8A3A-42EEF55DD9DB}" srcOrd="1" destOrd="0" presId="urn:microsoft.com/office/officeart/2005/8/layout/vList2"/>
    <dgm:cxn modelId="{B41A2C48-F9A4-4606-8F96-7A9D80C758FB}" type="presParOf" srcId="{A7FCBC2B-3044-4709-B084-835FFD695114}" destId="{D07D0132-5B49-46E2-9F94-375C6E009440}" srcOrd="2" destOrd="0" presId="urn:microsoft.com/office/officeart/2005/8/layout/vList2"/>
    <dgm:cxn modelId="{254299A0-9592-4DEA-AE3A-7BB4F8EED186}" type="presParOf" srcId="{A7FCBC2B-3044-4709-B084-835FFD695114}" destId="{7899D177-D8F2-4ED5-9494-1E82325C590C}" srcOrd="3" destOrd="0" presId="urn:microsoft.com/office/officeart/2005/8/layout/vList2"/>
    <dgm:cxn modelId="{5D3D7874-338C-4368-808C-75BB960CD255}" type="presParOf" srcId="{A7FCBC2B-3044-4709-B084-835FFD695114}" destId="{8C5DCDBA-0D7E-4124-B8D8-CF9514E508CE}" srcOrd="4" destOrd="0" presId="urn:microsoft.com/office/officeart/2005/8/layout/vList2"/>
    <dgm:cxn modelId="{5C01CB28-B66A-413E-BB85-2C8829FC7F08}" type="presParOf" srcId="{A7FCBC2B-3044-4709-B084-835FFD695114}" destId="{46FEB5D3-8061-404F-884D-653C4B0F4432}" srcOrd="5" destOrd="0" presId="urn:microsoft.com/office/officeart/2005/8/layout/vList2"/>
    <dgm:cxn modelId="{E4C79740-F818-4BA1-B50F-0EBE9DAC8D80}" type="presParOf" srcId="{A7FCBC2B-3044-4709-B084-835FFD695114}" destId="{14B3CB07-23E3-4420-9A31-0F969F2356B8}" srcOrd="6" destOrd="0" presId="urn:microsoft.com/office/officeart/2005/8/layout/vList2"/>
    <dgm:cxn modelId="{5F9FCC87-6C64-4D08-B0AD-3FBDF713C768}" type="presParOf" srcId="{A7FCBC2B-3044-4709-B084-835FFD695114}" destId="{555416DB-7000-4A1A-927C-62DB5BE4E572}" srcOrd="7" destOrd="0" presId="urn:microsoft.com/office/officeart/2005/8/layout/vList2"/>
    <dgm:cxn modelId="{350EC57E-5D4E-43EB-B97B-E04171AC42A8}" type="presParOf" srcId="{A7FCBC2B-3044-4709-B084-835FFD695114}" destId="{D57455B2-78FC-4CF1-819C-33443EA71E4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9B8948-439F-4487-B8A5-0214C2932304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E1AEBE-206A-4B7D-81CF-B80E796561D4}">
      <dgm:prSet custT="1"/>
      <dgm:spPr/>
      <dgm:t>
        <a:bodyPr/>
        <a:lstStyle/>
        <a:p>
          <a:r>
            <a:rPr lang="en-US" sz="1400" b="0" i="0" dirty="0"/>
            <a:t>The epidermis is composed mainly of keratinocytes, which produce keratin, a protective protein.</a:t>
          </a:r>
          <a:endParaRPr lang="en-US" sz="1400" dirty="0"/>
        </a:p>
      </dgm:t>
    </dgm:pt>
    <dgm:pt modelId="{69FF3F84-333E-498E-AFA1-79EF42C745AE}" type="parTrans" cxnId="{3860B2E1-2FB6-4E66-AF0D-531EF3F86B0B}">
      <dgm:prSet/>
      <dgm:spPr/>
      <dgm:t>
        <a:bodyPr/>
        <a:lstStyle/>
        <a:p>
          <a:endParaRPr lang="en-US"/>
        </a:p>
      </dgm:t>
    </dgm:pt>
    <dgm:pt modelId="{D0412CF4-E036-4170-8164-B7E50F35A428}" type="sibTrans" cxnId="{3860B2E1-2FB6-4E66-AF0D-531EF3F86B0B}">
      <dgm:prSet/>
      <dgm:spPr/>
      <dgm:t>
        <a:bodyPr/>
        <a:lstStyle/>
        <a:p>
          <a:endParaRPr lang="en-US"/>
        </a:p>
      </dgm:t>
    </dgm:pt>
    <dgm:pt modelId="{375CA704-2F95-4A62-94FB-0269FE83B0F6}">
      <dgm:prSet custT="1"/>
      <dgm:spPr/>
      <dgm:t>
        <a:bodyPr/>
        <a:lstStyle/>
        <a:p>
          <a:r>
            <a:rPr lang="en-US" sz="1400" b="0" i="0" dirty="0"/>
            <a:t>Key components include : </a:t>
          </a:r>
          <a:r>
            <a:rPr lang="en-US" sz="1400" b="1" i="0" dirty="0"/>
            <a:t>Melanocytes</a:t>
          </a:r>
          <a:r>
            <a:rPr lang="en-US" sz="1400" b="0" i="0" dirty="0"/>
            <a:t>: Cells that produce melanin, responsible for skin color and protection against ultraviolet (UV) radiation. Increased melanin production leads to tanning.</a:t>
          </a:r>
          <a:endParaRPr lang="en-US" sz="1400" dirty="0"/>
        </a:p>
      </dgm:t>
    </dgm:pt>
    <dgm:pt modelId="{5B71F267-5046-4D6C-A869-7951142769B8}" type="parTrans" cxnId="{BF2564FC-697F-40E8-8077-618A2DAF7ED9}">
      <dgm:prSet/>
      <dgm:spPr/>
      <dgm:t>
        <a:bodyPr/>
        <a:lstStyle/>
        <a:p>
          <a:endParaRPr lang="en-US"/>
        </a:p>
      </dgm:t>
    </dgm:pt>
    <dgm:pt modelId="{79288696-F725-402D-A095-17E2E13E2A32}" type="sibTrans" cxnId="{BF2564FC-697F-40E8-8077-618A2DAF7ED9}">
      <dgm:prSet/>
      <dgm:spPr/>
      <dgm:t>
        <a:bodyPr/>
        <a:lstStyle/>
        <a:p>
          <a:endParaRPr lang="en-US"/>
        </a:p>
      </dgm:t>
    </dgm:pt>
    <dgm:pt modelId="{9B6C9E30-1783-4936-A669-7E1DDE1177B8}">
      <dgm:prSet custT="1"/>
      <dgm:spPr/>
      <dgm:t>
        <a:bodyPr/>
        <a:lstStyle/>
        <a:p>
          <a:r>
            <a:rPr lang="en-US" sz="1400" b="1" i="0" dirty="0"/>
            <a:t>Langerhans Cells: </a:t>
          </a:r>
          <a:r>
            <a:rPr lang="en-US" sz="1400" b="0" i="0" dirty="0"/>
            <a:t>Immune cells that help protect against pathogens.</a:t>
          </a:r>
          <a:endParaRPr lang="en-US" sz="1400" dirty="0"/>
        </a:p>
      </dgm:t>
    </dgm:pt>
    <dgm:pt modelId="{683BF0BA-0687-4D58-AE56-513ACBCE02AA}" type="parTrans" cxnId="{4854A394-0F00-4802-81F8-75D3E1850922}">
      <dgm:prSet/>
      <dgm:spPr/>
      <dgm:t>
        <a:bodyPr/>
        <a:lstStyle/>
        <a:p>
          <a:endParaRPr lang="en-US"/>
        </a:p>
      </dgm:t>
    </dgm:pt>
    <dgm:pt modelId="{550B4DE1-762F-4296-83FD-A23ECEE9731E}" type="sibTrans" cxnId="{4854A394-0F00-4802-81F8-75D3E1850922}">
      <dgm:prSet/>
      <dgm:spPr/>
      <dgm:t>
        <a:bodyPr/>
        <a:lstStyle/>
        <a:p>
          <a:endParaRPr lang="en-US"/>
        </a:p>
      </dgm:t>
    </dgm:pt>
    <dgm:pt modelId="{BDA214AC-53CA-48E6-A65F-64BCF18DDEC7}">
      <dgm:prSet custT="1"/>
      <dgm:spPr/>
      <dgm:t>
        <a:bodyPr/>
        <a:lstStyle/>
        <a:p>
          <a:r>
            <a:rPr lang="en-US" sz="1400" b="1" i="0" dirty="0"/>
            <a:t>Merkel Cells</a:t>
          </a:r>
          <a:r>
            <a:rPr lang="en-US" sz="1400" b="0" i="0" dirty="0"/>
            <a:t>: Sensory cells involved in touch perception.</a:t>
          </a:r>
          <a:endParaRPr lang="en-US" sz="1100" dirty="0"/>
        </a:p>
      </dgm:t>
    </dgm:pt>
    <dgm:pt modelId="{AC9D0CC5-7281-4AA4-97A1-30AA85B3FB8F}" type="parTrans" cxnId="{872D35F3-46A2-40DE-BE05-0EEF3A4375F5}">
      <dgm:prSet/>
      <dgm:spPr/>
      <dgm:t>
        <a:bodyPr/>
        <a:lstStyle/>
        <a:p>
          <a:endParaRPr lang="en-US"/>
        </a:p>
      </dgm:t>
    </dgm:pt>
    <dgm:pt modelId="{0AA7AAE6-4C70-469C-8931-6A50EEE85E77}" type="sibTrans" cxnId="{872D35F3-46A2-40DE-BE05-0EEF3A4375F5}">
      <dgm:prSet/>
      <dgm:spPr/>
      <dgm:t>
        <a:bodyPr/>
        <a:lstStyle/>
        <a:p>
          <a:endParaRPr lang="en-US"/>
        </a:p>
      </dgm:t>
    </dgm:pt>
    <dgm:pt modelId="{C00B1539-3680-4C80-89CA-D92BC3BDDF6A}" type="pres">
      <dgm:prSet presAssocID="{359B8948-439F-4487-B8A5-0214C2932304}" presName="linear" presStyleCnt="0">
        <dgm:presLayoutVars>
          <dgm:animLvl val="lvl"/>
          <dgm:resizeHandles val="exact"/>
        </dgm:presLayoutVars>
      </dgm:prSet>
      <dgm:spPr/>
    </dgm:pt>
    <dgm:pt modelId="{9D1B7E8B-103E-409F-ACAE-0196B0CBFAA0}" type="pres">
      <dgm:prSet presAssocID="{8AE1AEBE-206A-4B7D-81CF-B80E796561D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3625929-3D6E-4E5C-A2E3-13390DC8920F}" type="pres">
      <dgm:prSet presAssocID="{D0412CF4-E036-4170-8164-B7E50F35A428}" presName="spacer" presStyleCnt="0"/>
      <dgm:spPr/>
    </dgm:pt>
    <dgm:pt modelId="{05870158-9A34-47A9-AB1E-43CEF30E055A}" type="pres">
      <dgm:prSet presAssocID="{375CA704-2F95-4A62-94FB-0269FE83B0F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99D655D-BE5A-4475-B563-4EC41ADBB5D0}" type="pres">
      <dgm:prSet presAssocID="{79288696-F725-402D-A095-17E2E13E2A32}" presName="spacer" presStyleCnt="0"/>
      <dgm:spPr/>
    </dgm:pt>
    <dgm:pt modelId="{1ADB2195-2E99-4F34-8657-9301BA896272}" type="pres">
      <dgm:prSet presAssocID="{9B6C9E30-1783-4936-A669-7E1DDE1177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136BC8-1033-4FB0-954E-7903DF023397}" type="pres">
      <dgm:prSet presAssocID="{550B4DE1-762F-4296-83FD-A23ECEE9731E}" presName="spacer" presStyleCnt="0"/>
      <dgm:spPr/>
    </dgm:pt>
    <dgm:pt modelId="{091A26B3-FB62-43E8-B829-B8EC185A4611}" type="pres">
      <dgm:prSet presAssocID="{BDA214AC-53CA-48E6-A65F-64BCF18DDE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300F12-4B78-4897-B550-39BD8B86656D}" type="presOf" srcId="{375CA704-2F95-4A62-94FB-0269FE83B0F6}" destId="{05870158-9A34-47A9-AB1E-43CEF30E055A}" srcOrd="0" destOrd="0" presId="urn:microsoft.com/office/officeart/2005/8/layout/vList2"/>
    <dgm:cxn modelId="{BECD4726-1F81-416A-88E3-A708CBEC3084}" type="presOf" srcId="{9B6C9E30-1783-4936-A669-7E1DDE1177B8}" destId="{1ADB2195-2E99-4F34-8657-9301BA896272}" srcOrd="0" destOrd="0" presId="urn:microsoft.com/office/officeart/2005/8/layout/vList2"/>
    <dgm:cxn modelId="{4A951B58-704D-453C-95A9-57BB6006FD39}" type="presOf" srcId="{359B8948-439F-4487-B8A5-0214C2932304}" destId="{C00B1539-3680-4C80-89CA-D92BC3BDDF6A}" srcOrd="0" destOrd="0" presId="urn:microsoft.com/office/officeart/2005/8/layout/vList2"/>
    <dgm:cxn modelId="{489ED38D-5ED2-4FB5-86A7-CC5DE0B375D0}" type="presOf" srcId="{8AE1AEBE-206A-4B7D-81CF-B80E796561D4}" destId="{9D1B7E8B-103E-409F-ACAE-0196B0CBFAA0}" srcOrd="0" destOrd="0" presId="urn:microsoft.com/office/officeart/2005/8/layout/vList2"/>
    <dgm:cxn modelId="{4854A394-0F00-4802-81F8-75D3E1850922}" srcId="{359B8948-439F-4487-B8A5-0214C2932304}" destId="{9B6C9E30-1783-4936-A669-7E1DDE1177B8}" srcOrd="2" destOrd="0" parTransId="{683BF0BA-0687-4D58-AE56-513ACBCE02AA}" sibTransId="{550B4DE1-762F-4296-83FD-A23ECEE9731E}"/>
    <dgm:cxn modelId="{DE6511C6-CF1E-4DD9-B3E7-4488042A5295}" type="presOf" srcId="{BDA214AC-53CA-48E6-A65F-64BCF18DDEC7}" destId="{091A26B3-FB62-43E8-B829-B8EC185A4611}" srcOrd="0" destOrd="0" presId="urn:microsoft.com/office/officeart/2005/8/layout/vList2"/>
    <dgm:cxn modelId="{3860B2E1-2FB6-4E66-AF0D-531EF3F86B0B}" srcId="{359B8948-439F-4487-B8A5-0214C2932304}" destId="{8AE1AEBE-206A-4B7D-81CF-B80E796561D4}" srcOrd="0" destOrd="0" parTransId="{69FF3F84-333E-498E-AFA1-79EF42C745AE}" sibTransId="{D0412CF4-E036-4170-8164-B7E50F35A428}"/>
    <dgm:cxn modelId="{872D35F3-46A2-40DE-BE05-0EEF3A4375F5}" srcId="{359B8948-439F-4487-B8A5-0214C2932304}" destId="{BDA214AC-53CA-48E6-A65F-64BCF18DDEC7}" srcOrd="3" destOrd="0" parTransId="{AC9D0CC5-7281-4AA4-97A1-30AA85B3FB8F}" sibTransId="{0AA7AAE6-4C70-469C-8931-6A50EEE85E77}"/>
    <dgm:cxn modelId="{BF2564FC-697F-40E8-8077-618A2DAF7ED9}" srcId="{359B8948-439F-4487-B8A5-0214C2932304}" destId="{375CA704-2F95-4A62-94FB-0269FE83B0F6}" srcOrd="1" destOrd="0" parTransId="{5B71F267-5046-4D6C-A869-7951142769B8}" sibTransId="{79288696-F725-402D-A095-17E2E13E2A32}"/>
    <dgm:cxn modelId="{88C54B56-3318-4048-B7FE-856F72A8543B}" type="presParOf" srcId="{C00B1539-3680-4C80-89CA-D92BC3BDDF6A}" destId="{9D1B7E8B-103E-409F-ACAE-0196B0CBFAA0}" srcOrd="0" destOrd="0" presId="urn:microsoft.com/office/officeart/2005/8/layout/vList2"/>
    <dgm:cxn modelId="{32E7A1AC-34B9-42D2-9309-33AFC2031585}" type="presParOf" srcId="{C00B1539-3680-4C80-89CA-D92BC3BDDF6A}" destId="{A3625929-3D6E-4E5C-A2E3-13390DC8920F}" srcOrd="1" destOrd="0" presId="urn:microsoft.com/office/officeart/2005/8/layout/vList2"/>
    <dgm:cxn modelId="{CB01AFEE-6453-4D04-94E3-D244BAB1981A}" type="presParOf" srcId="{C00B1539-3680-4C80-89CA-D92BC3BDDF6A}" destId="{05870158-9A34-47A9-AB1E-43CEF30E055A}" srcOrd="2" destOrd="0" presId="urn:microsoft.com/office/officeart/2005/8/layout/vList2"/>
    <dgm:cxn modelId="{5D98D860-392F-4F67-8E8F-96B5474AD578}" type="presParOf" srcId="{C00B1539-3680-4C80-89CA-D92BC3BDDF6A}" destId="{399D655D-BE5A-4475-B563-4EC41ADBB5D0}" srcOrd="3" destOrd="0" presId="urn:microsoft.com/office/officeart/2005/8/layout/vList2"/>
    <dgm:cxn modelId="{299A9E05-C75A-4365-BD64-A29855EE9CC1}" type="presParOf" srcId="{C00B1539-3680-4C80-89CA-D92BC3BDDF6A}" destId="{1ADB2195-2E99-4F34-8657-9301BA896272}" srcOrd="4" destOrd="0" presId="urn:microsoft.com/office/officeart/2005/8/layout/vList2"/>
    <dgm:cxn modelId="{97AD3A36-E280-44E1-AA0A-41F2689663DF}" type="presParOf" srcId="{C00B1539-3680-4C80-89CA-D92BC3BDDF6A}" destId="{10136BC8-1033-4FB0-954E-7903DF023397}" srcOrd="5" destOrd="0" presId="urn:microsoft.com/office/officeart/2005/8/layout/vList2"/>
    <dgm:cxn modelId="{1F1C636A-BA82-4C22-A4BA-098E470F8264}" type="presParOf" srcId="{C00B1539-3680-4C80-89CA-D92BC3BDDF6A}" destId="{091A26B3-FB62-43E8-B829-B8EC185A46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F811D3-D810-4E1B-B3C6-A9F6B9C154D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8E374-B6BC-4A36-A2EA-4306B0D0E585}">
      <dgm:prSet/>
      <dgm:spPr/>
      <dgm:t>
        <a:bodyPr/>
        <a:lstStyle/>
        <a:p>
          <a:r>
            <a:rPr lang="en-US" dirty="0"/>
            <a:t>The epidermis has no blood vessels; it receives nutrients from the dermis below.</a:t>
          </a:r>
        </a:p>
      </dgm:t>
    </dgm:pt>
    <dgm:pt modelId="{BBA3DDC9-AFFC-43B6-8419-AA820222AC98}" type="parTrans" cxnId="{50BAA7B2-59CE-4966-B0BD-FE28130B1BFB}">
      <dgm:prSet/>
      <dgm:spPr/>
      <dgm:t>
        <a:bodyPr/>
        <a:lstStyle/>
        <a:p>
          <a:endParaRPr lang="en-US"/>
        </a:p>
      </dgm:t>
    </dgm:pt>
    <dgm:pt modelId="{00DEC710-D831-4B07-9537-E2D0EF8C99D1}" type="sibTrans" cxnId="{50BAA7B2-59CE-4966-B0BD-FE28130B1BFB}">
      <dgm:prSet/>
      <dgm:spPr/>
      <dgm:t>
        <a:bodyPr/>
        <a:lstStyle/>
        <a:p>
          <a:endParaRPr lang="en-US"/>
        </a:p>
      </dgm:t>
    </dgm:pt>
    <dgm:pt modelId="{7375F0FB-2A58-466D-9457-4B5E734AAB54}" type="pres">
      <dgm:prSet presAssocID="{84F811D3-D810-4E1B-B3C6-A9F6B9C154D8}" presName="linearFlow" presStyleCnt="0">
        <dgm:presLayoutVars>
          <dgm:dir/>
          <dgm:resizeHandles val="exact"/>
        </dgm:presLayoutVars>
      </dgm:prSet>
      <dgm:spPr/>
    </dgm:pt>
    <dgm:pt modelId="{58D1B9D4-3402-4D75-A876-289D7139D7EC}" type="pres">
      <dgm:prSet presAssocID="{2BD8E374-B6BC-4A36-A2EA-4306B0D0E585}" presName="composite" presStyleCnt="0"/>
      <dgm:spPr/>
    </dgm:pt>
    <dgm:pt modelId="{AB2D805F-8ACD-436E-9AA4-CA9D8D31C99E}" type="pres">
      <dgm:prSet presAssocID="{2BD8E374-B6BC-4A36-A2EA-4306B0D0E585}" presName="imgShp" presStyleLbl="fgImgPlace1" presStyleIdx="0" presStyleCnt="1" custLinFactNeighborX="8746" custLinFactNeighborY="239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74048DE6-84F9-45A4-9CED-23388FCD8903}" type="pres">
      <dgm:prSet presAssocID="{2BD8E374-B6BC-4A36-A2EA-4306B0D0E585}" presName="txShp" presStyleLbl="node1" presStyleIdx="0" presStyleCnt="1" custScaleX="101633" custLinFactNeighborX="7854" custLinFactNeighborY="-7054">
        <dgm:presLayoutVars>
          <dgm:bulletEnabled val="1"/>
        </dgm:presLayoutVars>
      </dgm:prSet>
      <dgm:spPr/>
    </dgm:pt>
  </dgm:ptLst>
  <dgm:cxnLst>
    <dgm:cxn modelId="{CBAF9184-5407-4707-93CB-30BAC2229215}" type="presOf" srcId="{84F811D3-D810-4E1B-B3C6-A9F6B9C154D8}" destId="{7375F0FB-2A58-466D-9457-4B5E734AAB54}" srcOrd="0" destOrd="0" presId="urn:microsoft.com/office/officeart/2005/8/layout/vList3"/>
    <dgm:cxn modelId="{1E49CD8F-EA9C-4617-B889-4BB8DC787F95}" type="presOf" srcId="{2BD8E374-B6BC-4A36-A2EA-4306B0D0E585}" destId="{74048DE6-84F9-45A4-9CED-23388FCD8903}" srcOrd="0" destOrd="0" presId="urn:microsoft.com/office/officeart/2005/8/layout/vList3"/>
    <dgm:cxn modelId="{50BAA7B2-59CE-4966-B0BD-FE28130B1BFB}" srcId="{84F811D3-D810-4E1B-B3C6-A9F6B9C154D8}" destId="{2BD8E374-B6BC-4A36-A2EA-4306B0D0E585}" srcOrd="0" destOrd="0" parTransId="{BBA3DDC9-AFFC-43B6-8419-AA820222AC98}" sibTransId="{00DEC710-D831-4B07-9537-E2D0EF8C99D1}"/>
    <dgm:cxn modelId="{50320A5D-B243-40F8-8431-A459A03D0A3D}" type="presParOf" srcId="{7375F0FB-2A58-466D-9457-4B5E734AAB54}" destId="{58D1B9D4-3402-4D75-A876-289D7139D7EC}" srcOrd="0" destOrd="0" presId="urn:microsoft.com/office/officeart/2005/8/layout/vList3"/>
    <dgm:cxn modelId="{205E5BA1-9964-4054-BC71-3166B8808614}" type="presParOf" srcId="{58D1B9D4-3402-4D75-A876-289D7139D7EC}" destId="{AB2D805F-8ACD-436E-9AA4-CA9D8D31C99E}" srcOrd="0" destOrd="0" presId="urn:microsoft.com/office/officeart/2005/8/layout/vList3"/>
    <dgm:cxn modelId="{F0FC247E-500D-4189-9D60-16A3BB63C657}" type="presParOf" srcId="{58D1B9D4-3402-4D75-A876-289D7139D7EC}" destId="{74048DE6-84F9-45A4-9CED-23388FCD890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EC36E-2211-46C2-B018-224F0E9C2EC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9E9A15-1E53-48B3-B912-7FE67213E55F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Stratum Basale: </a:t>
          </a:r>
          <a:r>
            <a:rPr lang="en-US" dirty="0"/>
            <a:t>Mitotically active layer containing melanocytes and Merkel cells.</a:t>
          </a:r>
        </a:p>
      </dgm:t>
    </dgm:pt>
    <dgm:pt modelId="{B75D1986-FA47-4F33-9AA1-F3FFA88BECF7}" type="parTrans" cxnId="{3BD9A0E6-7273-4B2A-98EC-69C5B16C1F90}">
      <dgm:prSet/>
      <dgm:spPr/>
      <dgm:t>
        <a:bodyPr/>
        <a:lstStyle/>
        <a:p>
          <a:endParaRPr lang="en-US"/>
        </a:p>
      </dgm:t>
    </dgm:pt>
    <dgm:pt modelId="{55E54CDB-6656-4399-A4EF-6AE19C5646BA}" type="sibTrans" cxnId="{3BD9A0E6-7273-4B2A-98EC-69C5B16C1F90}">
      <dgm:prSet/>
      <dgm:spPr/>
      <dgm:t>
        <a:bodyPr/>
        <a:lstStyle/>
        <a:p>
          <a:endParaRPr lang="en-US"/>
        </a:p>
      </dgm:t>
    </dgm:pt>
    <dgm:pt modelId="{06EF8049-EDAF-415D-8D79-E67D5C38926E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Stratum Spinosum: </a:t>
          </a:r>
          <a:r>
            <a:rPr lang="en-US" dirty="0"/>
            <a:t>Contains Langerhans cells; provides strength and flexibility.</a:t>
          </a:r>
        </a:p>
      </dgm:t>
    </dgm:pt>
    <dgm:pt modelId="{25D60486-298D-4F29-ADEC-A9F4233AA3F8}" type="parTrans" cxnId="{1456DEF9-8774-46F8-95E7-B4C9FE7C4EF0}">
      <dgm:prSet/>
      <dgm:spPr/>
      <dgm:t>
        <a:bodyPr/>
        <a:lstStyle/>
        <a:p>
          <a:endParaRPr lang="en-US"/>
        </a:p>
      </dgm:t>
    </dgm:pt>
    <dgm:pt modelId="{44B47888-0C0C-46E0-A4C6-E5FFD04E9356}" type="sibTrans" cxnId="{1456DEF9-8774-46F8-95E7-B4C9FE7C4EF0}">
      <dgm:prSet/>
      <dgm:spPr/>
      <dgm:t>
        <a:bodyPr/>
        <a:lstStyle/>
        <a:p>
          <a:endParaRPr lang="en-US"/>
        </a:p>
      </dgm:t>
    </dgm:pt>
    <dgm:pt modelId="{BADFF0B5-7631-4B54-AD54-B4AEB59F03F9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Stratum Granulosum: </a:t>
          </a:r>
          <a:r>
            <a:rPr lang="en-US" dirty="0"/>
            <a:t>Forms a waterproof barrier with keratohyalin granules.</a:t>
          </a:r>
        </a:p>
      </dgm:t>
    </dgm:pt>
    <dgm:pt modelId="{61A38793-2025-48AC-A2DF-1FFA74ACBDFF}" type="parTrans" cxnId="{D2FFAA42-E79E-4206-BDCE-A4B19CCC19D9}">
      <dgm:prSet/>
      <dgm:spPr/>
      <dgm:t>
        <a:bodyPr/>
        <a:lstStyle/>
        <a:p>
          <a:endParaRPr lang="en-US"/>
        </a:p>
      </dgm:t>
    </dgm:pt>
    <dgm:pt modelId="{2657B4C2-2253-4906-BBCC-39FCEE1DA390}" type="sibTrans" cxnId="{D2FFAA42-E79E-4206-BDCE-A4B19CCC19D9}">
      <dgm:prSet/>
      <dgm:spPr/>
      <dgm:t>
        <a:bodyPr/>
        <a:lstStyle/>
        <a:p>
          <a:endParaRPr lang="en-US"/>
        </a:p>
      </dgm:t>
    </dgm:pt>
    <dgm:pt modelId="{7E0A1796-9049-4EC2-9C74-7893CEC823B5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Stratum Lucidum: </a:t>
          </a:r>
        </a:p>
        <a:p>
          <a:r>
            <a:rPr lang="en-US" dirty="0"/>
            <a:t>Present only in thick skin, e.g., palms and soles.</a:t>
          </a:r>
        </a:p>
      </dgm:t>
    </dgm:pt>
    <dgm:pt modelId="{3765E74B-BF01-47A5-B18F-23CCCA7BC279}" type="parTrans" cxnId="{38468CE3-B1CD-45B3-8979-2A7A899B03A5}">
      <dgm:prSet/>
      <dgm:spPr/>
      <dgm:t>
        <a:bodyPr/>
        <a:lstStyle/>
        <a:p>
          <a:endParaRPr lang="en-US"/>
        </a:p>
      </dgm:t>
    </dgm:pt>
    <dgm:pt modelId="{B6E4F7BC-0771-45BE-B32C-8C3E10D3A107}" type="sibTrans" cxnId="{38468CE3-B1CD-45B3-8979-2A7A899B03A5}">
      <dgm:prSet/>
      <dgm:spPr/>
      <dgm:t>
        <a:bodyPr/>
        <a:lstStyle/>
        <a:p>
          <a:endParaRPr lang="en-US"/>
        </a:p>
      </dgm:t>
    </dgm:pt>
    <dgm:pt modelId="{8979B105-E388-4830-BF5D-C3E6138FA37A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</a:rPr>
            <a:t>Stratum Corneum: </a:t>
          </a:r>
          <a:r>
            <a:rPr lang="en-US" dirty="0"/>
            <a:t>Outermost layer of dead keratinized cells.</a:t>
          </a:r>
        </a:p>
      </dgm:t>
    </dgm:pt>
    <dgm:pt modelId="{6F0D7940-90BF-46CD-BEA1-423F46AEBB94}" type="parTrans" cxnId="{8D9A4ED9-6274-41C6-98E9-8B905B873687}">
      <dgm:prSet/>
      <dgm:spPr/>
      <dgm:t>
        <a:bodyPr/>
        <a:lstStyle/>
        <a:p>
          <a:endParaRPr lang="en-US"/>
        </a:p>
      </dgm:t>
    </dgm:pt>
    <dgm:pt modelId="{7F1F0C75-33BB-46F8-9832-CB9D5DA0B868}" type="sibTrans" cxnId="{8D9A4ED9-6274-41C6-98E9-8B905B873687}">
      <dgm:prSet/>
      <dgm:spPr/>
      <dgm:t>
        <a:bodyPr/>
        <a:lstStyle/>
        <a:p>
          <a:endParaRPr lang="en-US"/>
        </a:p>
      </dgm:t>
    </dgm:pt>
    <dgm:pt modelId="{F6C19BB3-FFFA-49F8-9122-47448BB07CD9}" type="pres">
      <dgm:prSet presAssocID="{858EC36E-2211-46C2-B018-224F0E9C2ECC}" presName="CompostProcess" presStyleCnt="0">
        <dgm:presLayoutVars>
          <dgm:dir/>
          <dgm:resizeHandles val="exact"/>
        </dgm:presLayoutVars>
      </dgm:prSet>
      <dgm:spPr/>
    </dgm:pt>
    <dgm:pt modelId="{AA284E45-A019-4667-B8F1-26A1896048C1}" type="pres">
      <dgm:prSet presAssocID="{858EC36E-2211-46C2-B018-224F0E9C2ECC}" presName="arrow" presStyleLbl="bgShp" presStyleIdx="0" presStyleCnt="1"/>
      <dgm:spPr/>
    </dgm:pt>
    <dgm:pt modelId="{1A588E06-7000-45B9-A034-BD90DDFDC81B}" type="pres">
      <dgm:prSet presAssocID="{858EC36E-2211-46C2-B018-224F0E9C2ECC}" presName="linearProcess" presStyleCnt="0"/>
      <dgm:spPr/>
    </dgm:pt>
    <dgm:pt modelId="{B78EBFE1-FB3D-4626-A123-ACAF2E815A8B}" type="pres">
      <dgm:prSet presAssocID="{969E9A15-1E53-48B3-B912-7FE67213E55F}" presName="textNode" presStyleLbl="node1" presStyleIdx="0" presStyleCnt="5">
        <dgm:presLayoutVars>
          <dgm:bulletEnabled val="1"/>
        </dgm:presLayoutVars>
      </dgm:prSet>
      <dgm:spPr/>
    </dgm:pt>
    <dgm:pt modelId="{E69FE13A-A9EF-463E-AC75-F280C048EE3F}" type="pres">
      <dgm:prSet presAssocID="{55E54CDB-6656-4399-A4EF-6AE19C5646BA}" presName="sibTrans" presStyleCnt="0"/>
      <dgm:spPr/>
    </dgm:pt>
    <dgm:pt modelId="{31F8EE88-AB32-4CE7-A2B0-63E131770070}" type="pres">
      <dgm:prSet presAssocID="{06EF8049-EDAF-415D-8D79-E67D5C38926E}" presName="textNode" presStyleLbl="node1" presStyleIdx="1" presStyleCnt="5">
        <dgm:presLayoutVars>
          <dgm:bulletEnabled val="1"/>
        </dgm:presLayoutVars>
      </dgm:prSet>
      <dgm:spPr/>
    </dgm:pt>
    <dgm:pt modelId="{23ED6AC6-EE0F-4731-A3C9-59787FFD861F}" type="pres">
      <dgm:prSet presAssocID="{44B47888-0C0C-46E0-A4C6-E5FFD04E9356}" presName="sibTrans" presStyleCnt="0"/>
      <dgm:spPr/>
    </dgm:pt>
    <dgm:pt modelId="{F6149E75-488E-4236-BDD4-DEA07C157EC1}" type="pres">
      <dgm:prSet presAssocID="{BADFF0B5-7631-4B54-AD54-B4AEB59F03F9}" presName="textNode" presStyleLbl="node1" presStyleIdx="2" presStyleCnt="5">
        <dgm:presLayoutVars>
          <dgm:bulletEnabled val="1"/>
        </dgm:presLayoutVars>
      </dgm:prSet>
      <dgm:spPr/>
    </dgm:pt>
    <dgm:pt modelId="{55DF4638-0B81-4651-8363-12B7E68F8685}" type="pres">
      <dgm:prSet presAssocID="{2657B4C2-2253-4906-BBCC-39FCEE1DA390}" presName="sibTrans" presStyleCnt="0"/>
      <dgm:spPr/>
    </dgm:pt>
    <dgm:pt modelId="{E3D6B5AD-842B-4D32-9E56-AF83A953C93F}" type="pres">
      <dgm:prSet presAssocID="{7E0A1796-9049-4EC2-9C74-7893CEC823B5}" presName="textNode" presStyleLbl="node1" presStyleIdx="3" presStyleCnt="5">
        <dgm:presLayoutVars>
          <dgm:bulletEnabled val="1"/>
        </dgm:presLayoutVars>
      </dgm:prSet>
      <dgm:spPr/>
    </dgm:pt>
    <dgm:pt modelId="{0863203C-5DBA-4B62-96DF-F9EF5510C196}" type="pres">
      <dgm:prSet presAssocID="{B6E4F7BC-0771-45BE-B32C-8C3E10D3A107}" presName="sibTrans" presStyleCnt="0"/>
      <dgm:spPr/>
    </dgm:pt>
    <dgm:pt modelId="{92F76BEA-2116-40DB-89F3-C0DD561938E8}" type="pres">
      <dgm:prSet presAssocID="{8979B105-E388-4830-BF5D-C3E6138FA37A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D262202-4FFB-4A84-A437-3B2C7E88F573}" type="presOf" srcId="{7E0A1796-9049-4EC2-9C74-7893CEC823B5}" destId="{E3D6B5AD-842B-4D32-9E56-AF83A953C93F}" srcOrd="0" destOrd="0" presId="urn:microsoft.com/office/officeart/2005/8/layout/hProcess9"/>
    <dgm:cxn modelId="{35BC9329-D485-44A8-BECD-9BE002F92F07}" type="presOf" srcId="{06EF8049-EDAF-415D-8D79-E67D5C38926E}" destId="{31F8EE88-AB32-4CE7-A2B0-63E131770070}" srcOrd="0" destOrd="0" presId="urn:microsoft.com/office/officeart/2005/8/layout/hProcess9"/>
    <dgm:cxn modelId="{7F2B745E-0654-4C44-AAA2-B2D076016F51}" type="presOf" srcId="{858EC36E-2211-46C2-B018-224F0E9C2ECC}" destId="{F6C19BB3-FFFA-49F8-9122-47448BB07CD9}" srcOrd="0" destOrd="0" presId="urn:microsoft.com/office/officeart/2005/8/layout/hProcess9"/>
    <dgm:cxn modelId="{7C829662-E546-42EE-9CFF-1F062D79C28A}" type="presOf" srcId="{969E9A15-1E53-48B3-B912-7FE67213E55F}" destId="{B78EBFE1-FB3D-4626-A123-ACAF2E815A8B}" srcOrd="0" destOrd="0" presId="urn:microsoft.com/office/officeart/2005/8/layout/hProcess9"/>
    <dgm:cxn modelId="{D2FFAA42-E79E-4206-BDCE-A4B19CCC19D9}" srcId="{858EC36E-2211-46C2-B018-224F0E9C2ECC}" destId="{BADFF0B5-7631-4B54-AD54-B4AEB59F03F9}" srcOrd="2" destOrd="0" parTransId="{61A38793-2025-48AC-A2DF-1FFA74ACBDFF}" sibTransId="{2657B4C2-2253-4906-BBCC-39FCEE1DA390}"/>
    <dgm:cxn modelId="{1103EB46-61B6-47D1-BCDC-9240F41DB96F}" type="presOf" srcId="{BADFF0B5-7631-4B54-AD54-B4AEB59F03F9}" destId="{F6149E75-488E-4236-BDD4-DEA07C157EC1}" srcOrd="0" destOrd="0" presId="urn:microsoft.com/office/officeart/2005/8/layout/hProcess9"/>
    <dgm:cxn modelId="{8D9A4ED9-6274-41C6-98E9-8B905B873687}" srcId="{858EC36E-2211-46C2-B018-224F0E9C2ECC}" destId="{8979B105-E388-4830-BF5D-C3E6138FA37A}" srcOrd="4" destOrd="0" parTransId="{6F0D7940-90BF-46CD-BEA1-423F46AEBB94}" sibTransId="{7F1F0C75-33BB-46F8-9832-CB9D5DA0B868}"/>
    <dgm:cxn modelId="{0D10EAE0-D42F-4657-BFD2-A6C0322BB419}" type="presOf" srcId="{8979B105-E388-4830-BF5D-C3E6138FA37A}" destId="{92F76BEA-2116-40DB-89F3-C0DD561938E8}" srcOrd="0" destOrd="0" presId="urn:microsoft.com/office/officeart/2005/8/layout/hProcess9"/>
    <dgm:cxn modelId="{38468CE3-B1CD-45B3-8979-2A7A899B03A5}" srcId="{858EC36E-2211-46C2-B018-224F0E9C2ECC}" destId="{7E0A1796-9049-4EC2-9C74-7893CEC823B5}" srcOrd="3" destOrd="0" parTransId="{3765E74B-BF01-47A5-B18F-23CCCA7BC279}" sibTransId="{B6E4F7BC-0771-45BE-B32C-8C3E10D3A107}"/>
    <dgm:cxn modelId="{3BD9A0E6-7273-4B2A-98EC-69C5B16C1F90}" srcId="{858EC36E-2211-46C2-B018-224F0E9C2ECC}" destId="{969E9A15-1E53-48B3-B912-7FE67213E55F}" srcOrd="0" destOrd="0" parTransId="{B75D1986-FA47-4F33-9AA1-F3FFA88BECF7}" sibTransId="{55E54CDB-6656-4399-A4EF-6AE19C5646BA}"/>
    <dgm:cxn modelId="{1456DEF9-8774-46F8-95E7-B4C9FE7C4EF0}" srcId="{858EC36E-2211-46C2-B018-224F0E9C2ECC}" destId="{06EF8049-EDAF-415D-8D79-E67D5C38926E}" srcOrd="1" destOrd="0" parTransId="{25D60486-298D-4F29-ADEC-A9F4233AA3F8}" sibTransId="{44B47888-0C0C-46E0-A4C6-E5FFD04E9356}"/>
    <dgm:cxn modelId="{4C073A7A-9A8E-4436-8939-1902B21CF074}" type="presParOf" srcId="{F6C19BB3-FFFA-49F8-9122-47448BB07CD9}" destId="{AA284E45-A019-4667-B8F1-26A1896048C1}" srcOrd="0" destOrd="0" presId="urn:microsoft.com/office/officeart/2005/8/layout/hProcess9"/>
    <dgm:cxn modelId="{DD5E7F9D-A929-4356-9150-E2C5C4CC2715}" type="presParOf" srcId="{F6C19BB3-FFFA-49F8-9122-47448BB07CD9}" destId="{1A588E06-7000-45B9-A034-BD90DDFDC81B}" srcOrd="1" destOrd="0" presId="urn:microsoft.com/office/officeart/2005/8/layout/hProcess9"/>
    <dgm:cxn modelId="{BAE0C330-6A30-4933-BCE5-A389CA5D820F}" type="presParOf" srcId="{1A588E06-7000-45B9-A034-BD90DDFDC81B}" destId="{B78EBFE1-FB3D-4626-A123-ACAF2E815A8B}" srcOrd="0" destOrd="0" presId="urn:microsoft.com/office/officeart/2005/8/layout/hProcess9"/>
    <dgm:cxn modelId="{65095BB6-C985-419C-BC45-8CC38F01ABFD}" type="presParOf" srcId="{1A588E06-7000-45B9-A034-BD90DDFDC81B}" destId="{E69FE13A-A9EF-463E-AC75-F280C048EE3F}" srcOrd="1" destOrd="0" presId="urn:microsoft.com/office/officeart/2005/8/layout/hProcess9"/>
    <dgm:cxn modelId="{5B715524-C53E-4F5E-AD8E-90515566E12E}" type="presParOf" srcId="{1A588E06-7000-45B9-A034-BD90DDFDC81B}" destId="{31F8EE88-AB32-4CE7-A2B0-63E131770070}" srcOrd="2" destOrd="0" presId="urn:microsoft.com/office/officeart/2005/8/layout/hProcess9"/>
    <dgm:cxn modelId="{385F40AA-AA70-4CEE-B8A3-7F9D391C22FA}" type="presParOf" srcId="{1A588E06-7000-45B9-A034-BD90DDFDC81B}" destId="{23ED6AC6-EE0F-4731-A3C9-59787FFD861F}" srcOrd="3" destOrd="0" presId="urn:microsoft.com/office/officeart/2005/8/layout/hProcess9"/>
    <dgm:cxn modelId="{9EF590EE-88D2-422D-822D-79E8F7599CDD}" type="presParOf" srcId="{1A588E06-7000-45B9-A034-BD90DDFDC81B}" destId="{F6149E75-488E-4236-BDD4-DEA07C157EC1}" srcOrd="4" destOrd="0" presId="urn:microsoft.com/office/officeart/2005/8/layout/hProcess9"/>
    <dgm:cxn modelId="{DC341588-DC75-402E-8EE2-AF4C5C1E7704}" type="presParOf" srcId="{1A588E06-7000-45B9-A034-BD90DDFDC81B}" destId="{55DF4638-0B81-4651-8363-12B7E68F8685}" srcOrd="5" destOrd="0" presId="urn:microsoft.com/office/officeart/2005/8/layout/hProcess9"/>
    <dgm:cxn modelId="{2D508AD9-B731-4F8F-B831-805DC2D655F3}" type="presParOf" srcId="{1A588E06-7000-45B9-A034-BD90DDFDC81B}" destId="{E3D6B5AD-842B-4D32-9E56-AF83A953C93F}" srcOrd="6" destOrd="0" presId="urn:microsoft.com/office/officeart/2005/8/layout/hProcess9"/>
    <dgm:cxn modelId="{F6947DB4-91C3-4511-A589-BA8FD64577FF}" type="presParOf" srcId="{1A588E06-7000-45B9-A034-BD90DDFDC81B}" destId="{0863203C-5DBA-4B62-96DF-F9EF5510C196}" srcOrd="7" destOrd="0" presId="urn:microsoft.com/office/officeart/2005/8/layout/hProcess9"/>
    <dgm:cxn modelId="{E9478AC0-8398-41F2-B3B2-C070094AC36C}" type="presParOf" srcId="{1A588E06-7000-45B9-A034-BD90DDFDC81B}" destId="{92F76BEA-2116-40DB-89F3-C0DD561938E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FED247-7505-477A-B1BD-9306B7A6E74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E8BC1B-1BA0-4F56-A2EB-0FDD181B4CBE}">
      <dgm:prSet custT="1"/>
      <dgm:spPr/>
      <dgm:t>
        <a:bodyPr/>
        <a:lstStyle/>
        <a:p>
          <a:endParaRPr lang="en-US" sz="1400" b="1" baseline="0" dirty="0"/>
        </a:p>
        <a:p>
          <a:r>
            <a:rPr lang="en-US" sz="2400" b="1" baseline="0" dirty="0"/>
            <a:t>Dermis Structure</a:t>
          </a:r>
          <a:br>
            <a:rPr lang="en-US" sz="1400" b="1" baseline="0" dirty="0"/>
          </a:br>
          <a:endParaRPr lang="en-US" sz="1400" dirty="0"/>
        </a:p>
      </dgm:t>
    </dgm:pt>
    <dgm:pt modelId="{88201D99-FAC2-4E9D-A648-0D74EE359D2F}" type="parTrans" cxnId="{9CF5FA96-7B10-4F2B-836F-91C770E94684}">
      <dgm:prSet/>
      <dgm:spPr/>
      <dgm:t>
        <a:bodyPr/>
        <a:lstStyle/>
        <a:p>
          <a:endParaRPr lang="en-US"/>
        </a:p>
      </dgm:t>
    </dgm:pt>
    <dgm:pt modelId="{09DCB103-21FB-4630-A4BF-D45D4CF8A55E}" type="sibTrans" cxnId="{9CF5FA96-7B10-4F2B-836F-91C770E94684}">
      <dgm:prSet/>
      <dgm:spPr/>
      <dgm:t>
        <a:bodyPr/>
        <a:lstStyle/>
        <a:p>
          <a:endParaRPr lang="en-US"/>
        </a:p>
      </dgm:t>
    </dgm:pt>
    <dgm:pt modelId="{A385D3C2-FE22-4ED5-B65D-F9F6AC279D05}" type="pres">
      <dgm:prSet presAssocID="{03FED247-7505-477A-B1BD-9306B7A6E74F}" presName="linear" presStyleCnt="0">
        <dgm:presLayoutVars>
          <dgm:animLvl val="lvl"/>
          <dgm:resizeHandles val="exact"/>
        </dgm:presLayoutVars>
      </dgm:prSet>
      <dgm:spPr/>
    </dgm:pt>
    <dgm:pt modelId="{789DC6F7-55F5-4C85-95A1-B65D61BDF1AA}" type="pres">
      <dgm:prSet presAssocID="{89E8BC1B-1BA0-4F56-A2EB-0FDD181B4CBE}" presName="parentText" presStyleLbl="node1" presStyleIdx="0" presStyleCnt="1" custLinFactNeighborX="2620" custLinFactNeighborY="-85240">
        <dgm:presLayoutVars>
          <dgm:chMax val="0"/>
          <dgm:bulletEnabled val="1"/>
        </dgm:presLayoutVars>
      </dgm:prSet>
      <dgm:spPr/>
    </dgm:pt>
  </dgm:ptLst>
  <dgm:cxnLst>
    <dgm:cxn modelId="{DC216091-48C5-42EF-A328-8D0D5EBC0647}" type="presOf" srcId="{03FED247-7505-477A-B1BD-9306B7A6E74F}" destId="{A385D3C2-FE22-4ED5-B65D-F9F6AC279D05}" srcOrd="0" destOrd="0" presId="urn:microsoft.com/office/officeart/2005/8/layout/vList2"/>
    <dgm:cxn modelId="{9CF5FA96-7B10-4F2B-836F-91C770E94684}" srcId="{03FED247-7505-477A-B1BD-9306B7A6E74F}" destId="{89E8BC1B-1BA0-4F56-A2EB-0FDD181B4CBE}" srcOrd="0" destOrd="0" parTransId="{88201D99-FAC2-4E9D-A648-0D74EE359D2F}" sibTransId="{09DCB103-21FB-4630-A4BF-D45D4CF8A55E}"/>
    <dgm:cxn modelId="{061E1CA6-CFC0-42A4-9131-8C0DB78E2480}" type="presOf" srcId="{89E8BC1B-1BA0-4F56-A2EB-0FDD181B4CBE}" destId="{789DC6F7-55F5-4C85-95A1-B65D61BDF1AA}" srcOrd="0" destOrd="0" presId="urn:microsoft.com/office/officeart/2005/8/layout/vList2"/>
    <dgm:cxn modelId="{895F2D84-8AAC-4BDD-8748-99287AE0D9C5}" type="presParOf" srcId="{A385D3C2-FE22-4ED5-B65D-F9F6AC279D05}" destId="{789DC6F7-55F5-4C85-95A1-B65D61BDF1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A287C4-D949-4652-9E3B-B74FDF6CF36E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3B02A73-A6A2-49B2-9B6B-A8396ADDA94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- Hemostasis:</a:t>
          </a:r>
          <a:endParaRPr lang="en-US" dirty="0">
            <a:solidFill>
              <a:schemeClr val="tx1"/>
            </a:solidFill>
          </a:endParaRPr>
        </a:p>
      </dgm:t>
    </dgm:pt>
    <dgm:pt modelId="{15BCC3D8-F50F-4262-B02C-7644A953DC0F}" type="parTrans" cxnId="{1E2B0909-34D1-4A08-8922-12634AECCD36}">
      <dgm:prSet/>
      <dgm:spPr/>
      <dgm:t>
        <a:bodyPr/>
        <a:lstStyle/>
        <a:p>
          <a:endParaRPr lang="en-US"/>
        </a:p>
      </dgm:t>
    </dgm:pt>
    <dgm:pt modelId="{C76A58CB-B355-4B76-993A-4595E7E0BAB9}" type="sibTrans" cxnId="{1E2B0909-34D1-4A08-8922-12634AECCD36}">
      <dgm:prSet/>
      <dgm:spPr/>
      <dgm:t>
        <a:bodyPr/>
        <a:lstStyle/>
        <a:p>
          <a:endParaRPr lang="en-US"/>
        </a:p>
      </dgm:t>
    </dgm:pt>
    <dgm:pt modelId="{A916B048-E48F-4295-8ADA-016619FB9E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- Clot formation occurs at the wound site to prevent blood loss.</a:t>
          </a:r>
        </a:p>
      </dgm:t>
    </dgm:pt>
    <dgm:pt modelId="{81F50FA7-5D5F-4983-B515-E9CBFDBD14FF}" type="parTrans" cxnId="{33A313EB-E973-4C99-A0F2-3928485B1621}">
      <dgm:prSet/>
      <dgm:spPr/>
      <dgm:t>
        <a:bodyPr/>
        <a:lstStyle/>
        <a:p>
          <a:endParaRPr lang="en-US"/>
        </a:p>
      </dgm:t>
    </dgm:pt>
    <dgm:pt modelId="{75E84CDB-25B5-4133-81D5-B2B406C1D791}" type="sibTrans" cxnId="{33A313EB-E973-4C99-A0F2-3928485B1621}">
      <dgm:prSet/>
      <dgm:spPr/>
      <dgm:t>
        <a:bodyPr/>
        <a:lstStyle/>
        <a:p>
          <a:endParaRPr lang="en-US"/>
        </a:p>
      </dgm:t>
    </dgm:pt>
    <dgm:pt modelId="{E1A30AD0-11E3-4216-8ACF-15D8C6889C4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- inflammation:</a:t>
          </a:r>
          <a:endParaRPr lang="en-US" dirty="0">
            <a:solidFill>
              <a:schemeClr val="tx1"/>
            </a:solidFill>
          </a:endParaRPr>
        </a:p>
      </dgm:t>
    </dgm:pt>
    <dgm:pt modelId="{8B795581-DB43-4F12-8758-AEF0BAF13E4C}" type="parTrans" cxnId="{FA54828F-8B62-4C92-BF11-21D2CAAC1DDD}">
      <dgm:prSet/>
      <dgm:spPr/>
      <dgm:t>
        <a:bodyPr/>
        <a:lstStyle/>
        <a:p>
          <a:endParaRPr lang="en-US"/>
        </a:p>
      </dgm:t>
    </dgm:pt>
    <dgm:pt modelId="{60B00663-A1B9-4F30-9094-443DF8672C34}" type="sibTrans" cxnId="{FA54828F-8B62-4C92-BF11-21D2CAAC1DDD}">
      <dgm:prSet/>
      <dgm:spPr/>
      <dgm:t>
        <a:bodyPr/>
        <a:lstStyle/>
        <a:p>
          <a:endParaRPr lang="en-US"/>
        </a:p>
      </dgm:t>
    </dgm:pt>
    <dgm:pt modelId="{F686D682-1975-4240-BED0-0938BDF2F71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- An immune response is initiated, involving macrophages and neutrophils that help clear debris and prevent infection.</a:t>
          </a:r>
        </a:p>
      </dgm:t>
    </dgm:pt>
    <dgm:pt modelId="{7BCE4B1E-2A13-41C8-ADC1-73DB2D13ACDB}" type="parTrans" cxnId="{D404EB96-87A7-4AB1-8491-9D26802D394E}">
      <dgm:prSet/>
      <dgm:spPr/>
      <dgm:t>
        <a:bodyPr/>
        <a:lstStyle/>
        <a:p>
          <a:endParaRPr lang="en-US"/>
        </a:p>
      </dgm:t>
    </dgm:pt>
    <dgm:pt modelId="{74A93259-687B-4D54-A820-78096CD28BBA}" type="sibTrans" cxnId="{D404EB96-87A7-4AB1-8491-9D26802D394E}">
      <dgm:prSet/>
      <dgm:spPr/>
      <dgm:t>
        <a:bodyPr/>
        <a:lstStyle/>
        <a:p>
          <a:endParaRPr lang="en-US"/>
        </a:p>
      </dgm:t>
    </dgm:pt>
    <dgm:pt modelId="{BF22675A-9782-4F9C-9F9A-C81BC7797619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- Proliferation:</a:t>
          </a:r>
          <a:endParaRPr lang="en-US">
            <a:solidFill>
              <a:schemeClr val="tx1"/>
            </a:solidFill>
          </a:endParaRPr>
        </a:p>
      </dgm:t>
    </dgm:pt>
    <dgm:pt modelId="{A75E6A9E-8218-4CF5-AE16-CC97BE023068}" type="parTrans" cxnId="{F56ABA6C-2A6B-4228-A305-EAD4472380F4}">
      <dgm:prSet/>
      <dgm:spPr/>
      <dgm:t>
        <a:bodyPr/>
        <a:lstStyle/>
        <a:p>
          <a:endParaRPr lang="en-US"/>
        </a:p>
      </dgm:t>
    </dgm:pt>
    <dgm:pt modelId="{2B78CB9E-D6C6-4CF3-B6A0-13A23B981802}" type="sibTrans" cxnId="{F56ABA6C-2A6B-4228-A305-EAD4472380F4}">
      <dgm:prSet/>
      <dgm:spPr/>
      <dgm:t>
        <a:bodyPr/>
        <a:lstStyle/>
        <a:p>
          <a:endParaRPr lang="en-US"/>
        </a:p>
      </dgm:t>
    </dgm:pt>
    <dgm:pt modelId="{C19021CF-C1D1-47E3-A30B-D062591461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- New tissue forms during this phase, characterized by the development of granulation tissue, which includes new blood vessels and collagen.</a:t>
          </a:r>
        </a:p>
      </dgm:t>
    </dgm:pt>
    <dgm:pt modelId="{BC453CAB-D64D-4517-9742-4228B3618014}" type="parTrans" cxnId="{5C361128-5997-4B6F-AB8F-E0D6A34AE2B3}">
      <dgm:prSet/>
      <dgm:spPr/>
      <dgm:t>
        <a:bodyPr/>
        <a:lstStyle/>
        <a:p>
          <a:endParaRPr lang="en-US"/>
        </a:p>
      </dgm:t>
    </dgm:pt>
    <dgm:pt modelId="{0D998F01-7924-4F90-BC72-466FA3377387}" type="sibTrans" cxnId="{5C361128-5997-4B6F-AB8F-E0D6A34AE2B3}">
      <dgm:prSet/>
      <dgm:spPr/>
      <dgm:t>
        <a:bodyPr/>
        <a:lstStyle/>
        <a:p>
          <a:endParaRPr lang="en-US"/>
        </a:p>
      </dgm:t>
    </dgm:pt>
    <dgm:pt modelId="{2FE2DFBC-9E5C-4DC1-AF1D-4D9F765C2B5A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- Remodeling:</a:t>
          </a:r>
          <a:endParaRPr lang="en-US">
            <a:solidFill>
              <a:schemeClr val="tx1"/>
            </a:solidFill>
          </a:endParaRPr>
        </a:p>
      </dgm:t>
    </dgm:pt>
    <dgm:pt modelId="{A491C583-418D-4953-9760-6620BF02D3BD}" type="parTrans" cxnId="{621B5E54-37D3-457A-9E5C-1B80CE26CC55}">
      <dgm:prSet/>
      <dgm:spPr/>
      <dgm:t>
        <a:bodyPr/>
        <a:lstStyle/>
        <a:p>
          <a:endParaRPr lang="en-US"/>
        </a:p>
      </dgm:t>
    </dgm:pt>
    <dgm:pt modelId="{0A04EFF3-1F11-40C9-BD37-7EE70D83ED90}" type="sibTrans" cxnId="{621B5E54-37D3-457A-9E5C-1B80CE26CC55}">
      <dgm:prSet/>
      <dgm:spPr/>
      <dgm:t>
        <a:bodyPr/>
        <a:lstStyle/>
        <a:p>
          <a:endParaRPr lang="en-US"/>
        </a:p>
      </dgm:t>
    </dgm:pt>
    <dgm:pt modelId="{735FBD54-79FA-4F49-8182-1CB8716162A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- Collagen fibers reorganize and mature, strengthening the healed area and restoring skin integrity.</a:t>
          </a:r>
        </a:p>
      </dgm:t>
    </dgm:pt>
    <dgm:pt modelId="{967BAD81-E9E0-4D14-BF9E-9F4F85B06552}" type="parTrans" cxnId="{EA3946E2-B724-4B57-9176-91805ECEDDD3}">
      <dgm:prSet/>
      <dgm:spPr/>
      <dgm:t>
        <a:bodyPr/>
        <a:lstStyle/>
        <a:p>
          <a:endParaRPr lang="en-US"/>
        </a:p>
      </dgm:t>
    </dgm:pt>
    <dgm:pt modelId="{7379C609-B0D3-4EF9-A53E-FCE710FE8377}" type="sibTrans" cxnId="{EA3946E2-B724-4B57-9176-91805ECEDDD3}">
      <dgm:prSet/>
      <dgm:spPr/>
      <dgm:t>
        <a:bodyPr/>
        <a:lstStyle/>
        <a:p>
          <a:endParaRPr lang="en-US"/>
        </a:p>
      </dgm:t>
    </dgm:pt>
    <dgm:pt modelId="{768A163F-D10E-4A28-8C8E-BDA7D4AA6D37}" type="pres">
      <dgm:prSet presAssocID="{32A287C4-D949-4652-9E3B-B74FDF6CF36E}" presName="linear" presStyleCnt="0">
        <dgm:presLayoutVars>
          <dgm:animLvl val="lvl"/>
          <dgm:resizeHandles val="exact"/>
        </dgm:presLayoutVars>
      </dgm:prSet>
      <dgm:spPr/>
    </dgm:pt>
    <dgm:pt modelId="{723983A3-6D54-4BA1-9C96-9AA0CDD7BF70}" type="pres">
      <dgm:prSet presAssocID="{63B02A73-A6A2-49B2-9B6B-A8396ADDA94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310EF49-7EC9-4395-A717-1270EC7D4571}" type="pres">
      <dgm:prSet presAssocID="{C76A58CB-B355-4B76-993A-4595E7E0BAB9}" presName="spacer" presStyleCnt="0"/>
      <dgm:spPr/>
    </dgm:pt>
    <dgm:pt modelId="{81689BD8-031D-4B47-97F5-F63DF7BB47C7}" type="pres">
      <dgm:prSet presAssocID="{A916B048-E48F-4295-8ADA-016619FB9E0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CC6E743-CBB8-4055-94BC-3223BC631002}" type="pres">
      <dgm:prSet presAssocID="{75E84CDB-25B5-4133-81D5-B2B406C1D791}" presName="spacer" presStyleCnt="0"/>
      <dgm:spPr/>
    </dgm:pt>
    <dgm:pt modelId="{2B1E262B-F64D-4620-B8C3-D08E90A32757}" type="pres">
      <dgm:prSet presAssocID="{E1A30AD0-11E3-4216-8ACF-15D8C6889C4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E8DB7B2-548F-4DE7-98E1-2709F107E295}" type="pres">
      <dgm:prSet presAssocID="{60B00663-A1B9-4F30-9094-443DF8672C34}" presName="spacer" presStyleCnt="0"/>
      <dgm:spPr/>
    </dgm:pt>
    <dgm:pt modelId="{B729402B-BF6C-4B73-9CAE-3726CA51CD56}" type="pres">
      <dgm:prSet presAssocID="{F686D682-1975-4240-BED0-0938BDF2F71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1EDA03E-0ACE-456B-94FF-310B37EE74E1}" type="pres">
      <dgm:prSet presAssocID="{74A93259-687B-4D54-A820-78096CD28BBA}" presName="spacer" presStyleCnt="0"/>
      <dgm:spPr/>
    </dgm:pt>
    <dgm:pt modelId="{5E077741-6EEE-41E2-AC5C-901ABD55F77A}" type="pres">
      <dgm:prSet presAssocID="{BF22675A-9782-4F9C-9F9A-C81BC779761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8E0D5D6-B044-42AE-952D-8C60CBA9376D}" type="pres">
      <dgm:prSet presAssocID="{2B78CB9E-D6C6-4CF3-B6A0-13A23B981802}" presName="spacer" presStyleCnt="0"/>
      <dgm:spPr/>
    </dgm:pt>
    <dgm:pt modelId="{BF2CA957-7A5D-4D63-A94E-379C85984D37}" type="pres">
      <dgm:prSet presAssocID="{C19021CF-C1D1-47E3-A30B-D0625914618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455C5B0-5AFA-40BA-AA08-D9FE3F18FD38}" type="pres">
      <dgm:prSet presAssocID="{0D998F01-7924-4F90-BC72-466FA3377387}" presName="spacer" presStyleCnt="0"/>
      <dgm:spPr/>
    </dgm:pt>
    <dgm:pt modelId="{6298615A-0A7F-4BFC-8165-FBB00E4EC79F}" type="pres">
      <dgm:prSet presAssocID="{2FE2DFBC-9E5C-4DC1-AF1D-4D9F765C2B5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DE40CB9C-15F7-4E25-8D4E-70E9EE830699}" type="pres">
      <dgm:prSet presAssocID="{0A04EFF3-1F11-40C9-BD37-7EE70D83ED90}" presName="spacer" presStyleCnt="0"/>
      <dgm:spPr/>
    </dgm:pt>
    <dgm:pt modelId="{5CED1B1B-4C3D-40CC-A6D3-81C5769FEFE6}" type="pres">
      <dgm:prSet presAssocID="{735FBD54-79FA-4F49-8182-1CB8716162A4}" presName="parentText" presStyleLbl="node1" presStyleIdx="7" presStyleCnt="8" custLinFactNeighborX="-1156" custLinFactNeighborY="-28074">
        <dgm:presLayoutVars>
          <dgm:chMax val="0"/>
          <dgm:bulletEnabled val="1"/>
        </dgm:presLayoutVars>
      </dgm:prSet>
      <dgm:spPr/>
    </dgm:pt>
  </dgm:ptLst>
  <dgm:cxnLst>
    <dgm:cxn modelId="{1E2B0909-34D1-4A08-8922-12634AECCD36}" srcId="{32A287C4-D949-4652-9E3B-B74FDF6CF36E}" destId="{63B02A73-A6A2-49B2-9B6B-A8396ADDA946}" srcOrd="0" destOrd="0" parTransId="{15BCC3D8-F50F-4262-B02C-7644A953DC0F}" sibTransId="{C76A58CB-B355-4B76-993A-4595E7E0BAB9}"/>
    <dgm:cxn modelId="{4AF56019-0E9B-4CE1-9F52-2087DB93FAC6}" type="presOf" srcId="{32A287C4-D949-4652-9E3B-B74FDF6CF36E}" destId="{768A163F-D10E-4A28-8C8E-BDA7D4AA6D37}" srcOrd="0" destOrd="0" presId="urn:microsoft.com/office/officeart/2005/8/layout/vList2"/>
    <dgm:cxn modelId="{084F271E-75C2-41B8-A8DA-5E6FC3C0AE5A}" type="presOf" srcId="{BF22675A-9782-4F9C-9F9A-C81BC7797619}" destId="{5E077741-6EEE-41E2-AC5C-901ABD55F77A}" srcOrd="0" destOrd="0" presId="urn:microsoft.com/office/officeart/2005/8/layout/vList2"/>
    <dgm:cxn modelId="{5C361128-5997-4B6F-AB8F-E0D6A34AE2B3}" srcId="{32A287C4-D949-4652-9E3B-B74FDF6CF36E}" destId="{C19021CF-C1D1-47E3-A30B-D0625914618F}" srcOrd="5" destOrd="0" parTransId="{BC453CAB-D64D-4517-9742-4228B3618014}" sibTransId="{0D998F01-7924-4F90-BC72-466FA3377387}"/>
    <dgm:cxn modelId="{8BF8B961-6BBC-450C-8391-D77DC0241DB7}" type="presOf" srcId="{F686D682-1975-4240-BED0-0938BDF2F716}" destId="{B729402B-BF6C-4B73-9CAE-3726CA51CD56}" srcOrd="0" destOrd="0" presId="urn:microsoft.com/office/officeart/2005/8/layout/vList2"/>
    <dgm:cxn modelId="{E260A043-A690-42F5-A438-AA33C7F0792F}" type="presOf" srcId="{735FBD54-79FA-4F49-8182-1CB8716162A4}" destId="{5CED1B1B-4C3D-40CC-A6D3-81C5769FEFE6}" srcOrd="0" destOrd="0" presId="urn:microsoft.com/office/officeart/2005/8/layout/vList2"/>
    <dgm:cxn modelId="{94334F66-B31A-4A66-8404-F8417DAC8C09}" type="presOf" srcId="{E1A30AD0-11E3-4216-8ACF-15D8C6889C4B}" destId="{2B1E262B-F64D-4620-B8C3-D08E90A32757}" srcOrd="0" destOrd="0" presId="urn:microsoft.com/office/officeart/2005/8/layout/vList2"/>
    <dgm:cxn modelId="{F56ABA6C-2A6B-4228-A305-EAD4472380F4}" srcId="{32A287C4-D949-4652-9E3B-B74FDF6CF36E}" destId="{BF22675A-9782-4F9C-9F9A-C81BC7797619}" srcOrd="4" destOrd="0" parTransId="{A75E6A9E-8218-4CF5-AE16-CC97BE023068}" sibTransId="{2B78CB9E-D6C6-4CF3-B6A0-13A23B981802}"/>
    <dgm:cxn modelId="{621B5E54-37D3-457A-9E5C-1B80CE26CC55}" srcId="{32A287C4-D949-4652-9E3B-B74FDF6CF36E}" destId="{2FE2DFBC-9E5C-4DC1-AF1D-4D9F765C2B5A}" srcOrd="6" destOrd="0" parTransId="{A491C583-418D-4953-9760-6620BF02D3BD}" sibTransId="{0A04EFF3-1F11-40C9-BD37-7EE70D83ED90}"/>
    <dgm:cxn modelId="{E1C5BA78-6C89-4AE0-BA23-A296D591AA5F}" type="presOf" srcId="{63B02A73-A6A2-49B2-9B6B-A8396ADDA946}" destId="{723983A3-6D54-4BA1-9C96-9AA0CDD7BF70}" srcOrd="0" destOrd="0" presId="urn:microsoft.com/office/officeart/2005/8/layout/vList2"/>
    <dgm:cxn modelId="{0EE26D83-D5C6-4248-B274-AD3FE629FFDF}" type="presOf" srcId="{C19021CF-C1D1-47E3-A30B-D0625914618F}" destId="{BF2CA957-7A5D-4D63-A94E-379C85984D37}" srcOrd="0" destOrd="0" presId="urn:microsoft.com/office/officeart/2005/8/layout/vList2"/>
    <dgm:cxn modelId="{53CE5B86-37F8-410B-BDE1-CF1FB46A819A}" type="presOf" srcId="{A916B048-E48F-4295-8ADA-016619FB9E04}" destId="{81689BD8-031D-4B47-97F5-F63DF7BB47C7}" srcOrd="0" destOrd="0" presId="urn:microsoft.com/office/officeart/2005/8/layout/vList2"/>
    <dgm:cxn modelId="{FA54828F-8B62-4C92-BF11-21D2CAAC1DDD}" srcId="{32A287C4-D949-4652-9E3B-B74FDF6CF36E}" destId="{E1A30AD0-11E3-4216-8ACF-15D8C6889C4B}" srcOrd="2" destOrd="0" parTransId="{8B795581-DB43-4F12-8758-AEF0BAF13E4C}" sibTransId="{60B00663-A1B9-4F30-9094-443DF8672C34}"/>
    <dgm:cxn modelId="{D404EB96-87A7-4AB1-8491-9D26802D394E}" srcId="{32A287C4-D949-4652-9E3B-B74FDF6CF36E}" destId="{F686D682-1975-4240-BED0-0938BDF2F716}" srcOrd="3" destOrd="0" parTransId="{7BCE4B1E-2A13-41C8-ADC1-73DB2D13ACDB}" sibTransId="{74A93259-687B-4D54-A820-78096CD28BBA}"/>
    <dgm:cxn modelId="{7109A5A6-CF5F-490C-A657-792FB49F23DB}" type="presOf" srcId="{2FE2DFBC-9E5C-4DC1-AF1D-4D9F765C2B5A}" destId="{6298615A-0A7F-4BFC-8165-FBB00E4EC79F}" srcOrd="0" destOrd="0" presId="urn:microsoft.com/office/officeart/2005/8/layout/vList2"/>
    <dgm:cxn modelId="{EA3946E2-B724-4B57-9176-91805ECEDDD3}" srcId="{32A287C4-D949-4652-9E3B-B74FDF6CF36E}" destId="{735FBD54-79FA-4F49-8182-1CB8716162A4}" srcOrd="7" destOrd="0" parTransId="{967BAD81-E9E0-4D14-BF9E-9F4F85B06552}" sibTransId="{7379C609-B0D3-4EF9-A53E-FCE710FE8377}"/>
    <dgm:cxn modelId="{33A313EB-E973-4C99-A0F2-3928485B1621}" srcId="{32A287C4-D949-4652-9E3B-B74FDF6CF36E}" destId="{A916B048-E48F-4295-8ADA-016619FB9E04}" srcOrd="1" destOrd="0" parTransId="{81F50FA7-5D5F-4983-B515-E9CBFDBD14FF}" sibTransId="{75E84CDB-25B5-4133-81D5-B2B406C1D791}"/>
    <dgm:cxn modelId="{790E50D2-B6FD-42D2-AE78-99575E4D0D1C}" type="presParOf" srcId="{768A163F-D10E-4A28-8C8E-BDA7D4AA6D37}" destId="{723983A3-6D54-4BA1-9C96-9AA0CDD7BF70}" srcOrd="0" destOrd="0" presId="urn:microsoft.com/office/officeart/2005/8/layout/vList2"/>
    <dgm:cxn modelId="{EDC0ECCE-49B9-434F-B8D8-B96C7D035715}" type="presParOf" srcId="{768A163F-D10E-4A28-8C8E-BDA7D4AA6D37}" destId="{F310EF49-7EC9-4395-A717-1270EC7D4571}" srcOrd="1" destOrd="0" presId="urn:microsoft.com/office/officeart/2005/8/layout/vList2"/>
    <dgm:cxn modelId="{F495482D-6668-4324-B862-F89DE4D73B22}" type="presParOf" srcId="{768A163F-D10E-4A28-8C8E-BDA7D4AA6D37}" destId="{81689BD8-031D-4B47-97F5-F63DF7BB47C7}" srcOrd="2" destOrd="0" presId="urn:microsoft.com/office/officeart/2005/8/layout/vList2"/>
    <dgm:cxn modelId="{4FED437F-E1ED-48D9-AFAF-A84DAD0AC6BE}" type="presParOf" srcId="{768A163F-D10E-4A28-8C8E-BDA7D4AA6D37}" destId="{7CC6E743-CBB8-4055-94BC-3223BC631002}" srcOrd="3" destOrd="0" presId="urn:microsoft.com/office/officeart/2005/8/layout/vList2"/>
    <dgm:cxn modelId="{1B732524-CA2E-403C-B6DE-7B5013EEC888}" type="presParOf" srcId="{768A163F-D10E-4A28-8C8E-BDA7D4AA6D37}" destId="{2B1E262B-F64D-4620-B8C3-D08E90A32757}" srcOrd="4" destOrd="0" presId="urn:microsoft.com/office/officeart/2005/8/layout/vList2"/>
    <dgm:cxn modelId="{8A8DB53A-6347-46BB-B47A-995D48D96630}" type="presParOf" srcId="{768A163F-D10E-4A28-8C8E-BDA7D4AA6D37}" destId="{8E8DB7B2-548F-4DE7-98E1-2709F107E295}" srcOrd="5" destOrd="0" presId="urn:microsoft.com/office/officeart/2005/8/layout/vList2"/>
    <dgm:cxn modelId="{1D6DD193-2562-4EE8-8A9E-05442A25DEE1}" type="presParOf" srcId="{768A163F-D10E-4A28-8C8E-BDA7D4AA6D37}" destId="{B729402B-BF6C-4B73-9CAE-3726CA51CD56}" srcOrd="6" destOrd="0" presId="urn:microsoft.com/office/officeart/2005/8/layout/vList2"/>
    <dgm:cxn modelId="{03E595EA-ECA2-4593-AD43-52B6FB0B64D3}" type="presParOf" srcId="{768A163F-D10E-4A28-8C8E-BDA7D4AA6D37}" destId="{01EDA03E-0ACE-456B-94FF-310B37EE74E1}" srcOrd="7" destOrd="0" presId="urn:microsoft.com/office/officeart/2005/8/layout/vList2"/>
    <dgm:cxn modelId="{DD78B70C-BAA1-4B97-8CE5-F247AC7AA233}" type="presParOf" srcId="{768A163F-D10E-4A28-8C8E-BDA7D4AA6D37}" destId="{5E077741-6EEE-41E2-AC5C-901ABD55F77A}" srcOrd="8" destOrd="0" presId="urn:microsoft.com/office/officeart/2005/8/layout/vList2"/>
    <dgm:cxn modelId="{D434B907-399A-4889-8F6F-0D7181BA0AA5}" type="presParOf" srcId="{768A163F-D10E-4A28-8C8E-BDA7D4AA6D37}" destId="{A8E0D5D6-B044-42AE-952D-8C60CBA9376D}" srcOrd="9" destOrd="0" presId="urn:microsoft.com/office/officeart/2005/8/layout/vList2"/>
    <dgm:cxn modelId="{2177E11C-A789-41FA-9913-6197B402D9CE}" type="presParOf" srcId="{768A163F-D10E-4A28-8C8E-BDA7D4AA6D37}" destId="{BF2CA957-7A5D-4D63-A94E-379C85984D37}" srcOrd="10" destOrd="0" presId="urn:microsoft.com/office/officeart/2005/8/layout/vList2"/>
    <dgm:cxn modelId="{ADC5EBE6-9436-4621-B63C-F372DA1D97E8}" type="presParOf" srcId="{768A163F-D10E-4A28-8C8E-BDA7D4AA6D37}" destId="{2455C5B0-5AFA-40BA-AA08-D9FE3F18FD38}" srcOrd="11" destOrd="0" presId="urn:microsoft.com/office/officeart/2005/8/layout/vList2"/>
    <dgm:cxn modelId="{1EF26B81-553E-43D4-BDDC-BFE6EC7ABF99}" type="presParOf" srcId="{768A163F-D10E-4A28-8C8E-BDA7D4AA6D37}" destId="{6298615A-0A7F-4BFC-8165-FBB00E4EC79F}" srcOrd="12" destOrd="0" presId="urn:microsoft.com/office/officeart/2005/8/layout/vList2"/>
    <dgm:cxn modelId="{2ED2B5EC-158C-4F9C-96E4-6314161D48DE}" type="presParOf" srcId="{768A163F-D10E-4A28-8C8E-BDA7D4AA6D37}" destId="{DE40CB9C-15F7-4E25-8D4E-70E9EE830699}" srcOrd="13" destOrd="0" presId="urn:microsoft.com/office/officeart/2005/8/layout/vList2"/>
    <dgm:cxn modelId="{BB6D873A-3E67-4226-996E-1206CAF4FECD}" type="presParOf" srcId="{768A163F-D10E-4A28-8C8E-BDA7D4AA6D37}" destId="{5CED1B1B-4C3D-40CC-A6D3-81C5769FEFE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F474-6103-4257-A417-C2876D6ABF18}">
      <dsp:nvSpPr>
        <dsp:cNvPr id="0" name=""/>
        <dsp:cNvSpPr/>
      </dsp:nvSpPr>
      <dsp:spPr>
        <a:xfrm>
          <a:off x="0" y="65562"/>
          <a:ext cx="628565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The skin is the largest organ of the human body, covering approximately 18 square feet in adults and weighing about 8 pounds.</a:t>
          </a:r>
          <a:endParaRPr lang="en-US" sz="1700" kern="1200" dirty="0"/>
        </a:p>
      </dsp:txBody>
      <dsp:txXfrm>
        <a:off x="33012" y="98574"/>
        <a:ext cx="6219629" cy="610236"/>
      </dsp:txXfrm>
    </dsp:sp>
    <dsp:sp modelId="{D07D0132-5B49-46E2-9F94-375C6E009440}">
      <dsp:nvSpPr>
        <dsp:cNvPr id="0" name=""/>
        <dsp:cNvSpPr/>
      </dsp:nvSpPr>
      <dsp:spPr>
        <a:xfrm>
          <a:off x="0" y="790783"/>
          <a:ext cx="628565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serves multiple essential functions, including:Protecting internal organs from external threats.</a:t>
          </a:r>
          <a:endParaRPr lang="en-US" sz="1700" kern="1200"/>
        </a:p>
      </dsp:txBody>
      <dsp:txXfrm>
        <a:off x="33012" y="823795"/>
        <a:ext cx="6219629" cy="610236"/>
      </dsp:txXfrm>
    </dsp:sp>
    <dsp:sp modelId="{8C5DCDBA-0D7E-4124-B8D8-CF9514E508CE}">
      <dsp:nvSpPr>
        <dsp:cNvPr id="0" name=""/>
        <dsp:cNvSpPr/>
      </dsp:nvSpPr>
      <dsp:spPr>
        <a:xfrm>
          <a:off x="0" y="1516003"/>
          <a:ext cx="628565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Regulating body temperature through sweat and blood flow.</a:t>
          </a:r>
          <a:endParaRPr lang="en-US" sz="1700" kern="1200"/>
        </a:p>
      </dsp:txBody>
      <dsp:txXfrm>
        <a:off x="33012" y="1549015"/>
        <a:ext cx="6219629" cy="610236"/>
      </dsp:txXfrm>
    </dsp:sp>
    <dsp:sp modelId="{14B3CB07-23E3-4420-9A31-0F969F2356B8}">
      <dsp:nvSpPr>
        <dsp:cNvPr id="0" name=""/>
        <dsp:cNvSpPr/>
      </dsp:nvSpPr>
      <dsp:spPr>
        <a:xfrm>
          <a:off x="0" y="2241223"/>
          <a:ext cx="628565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Providing sensory information about the environment.</a:t>
          </a:r>
          <a:endParaRPr lang="en-US" sz="1700" kern="1200"/>
        </a:p>
      </dsp:txBody>
      <dsp:txXfrm>
        <a:off x="33012" y="2274235"/>
        <a:ext cx="6219629" cy="610236"/>
      </dsp:txXfrm>
    </dsp:sp>
    <dsp:sp modelId="{D57455B2-78FC-4CF1-819C-33443EA71E4F}">
      <dsp:nvSpPr>
        <dsp:cNvPr id="0" name=""/>
        <dsp:cNvSpPr/>
      </dsp:nvSpPr>
      <dsp:spPr>
        <a:xfrm>
          <a:off x="0" y="2966443"/>
          <a:ext cx="6285653" cy="6762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The skin is a dynamic organ that undergoes constant renewal and repair.</a:t>
          </a:r>
          <a:endParaRPr lang="en-US" sz="1700" kern="1200" dirty="0"/>
        </a:p>
      </dsp:txBody>
      <dsp:txXfrm>
        <a:off x="33012" y="2999455"/>
        <a:ext cx="6219629" cy="610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B7E8B-103E-409F-ACAE-0196B0CBFAA0}">
      <dsp:nvSpPr>
        <dsp:cNvPr id="0" name=""/>
        <dsp:cNvSpPr/>
      </dsp:nvSpPr>
      <dsp:spPr>
        <a:xfrm>
          <a:off x="0" y="25"/>
          <a:ext cx="4768428" cy="8499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epidermis is composed mainly of keratinocytes, which produce keratin, a protective protein.</a:t>
          </a:r>
          <a:endParaRPr lang="en-US" sz="1400" kern="1200" dirty="0"/>
        </a:p>
      </dsp:txBody>
      <dsp:txXfrm>
        <a:off x="41489" y="41514"/>
        <a:ext cx="4685450" cy="766928"/>
      </dsp:txXfrm>
    </dsp:sp>
    <dsp:sp modelId="{05870158-9A34-47A9-AB1E-43CEF30E055A}">
      <dsp:nvSpPr>
        <dsp:cNvPr id="0" name=""/>
        <dsp:cNvSpPr/>
      </dsp:nvSpPr>
      <dsp:spPr>
        <a:xfrm>
          <a:off x="0" y="862167"/>
          <a:ext cx="4768428" cy="84990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Key components include : </a:t>
          </a:r>
          <a:r>
            <a:rPr lang="en-US" sz="1400" b="1" i="0" kern="1200" dirty="0"/>
            <a:t>Melanocytes</a:t>
          </a:r>
          <a:r>
            <a:rPr lang="en-US" sz="1400" b="0" i="0" kern="1200" dirty="0"/>
            <a:t>: Cells that produce melanin, responsible for skin color and protection against ultraviolet (UV) radiation. Increased melanin production leads to tanning.</a:t>
          </a:r>
          <a:endParaRPr lang="en-US" sz="1400" kern="1200" dirty="0"/>
        </a:p>
      </dsp:txBody>
      <dsp:txXfrm>
        <a:off x="41489" y="903656"/>
        <a:ext cx="4685450" cy="766928"/>
      </dsp:txXfrm>
    </dsp:sp>
    <dsp:sp modelId="{1ADB2195-2E99-4F34-8657-9301BA896272}">
      <dsp:nvSpPr>
        <dsp:cNvPr id="0" name=""/>
        <dsp:cNvSpPr/>
      </dsp:nvSpPr>
      <dsp:spPr>
        <a:xfrm>
          <a:off x="0" y="1724308"/>
          <a:ext cx="4768428" cy="84990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Langerhans Cells: </a:t>
          </a:r>
          <a:r>
            <a:rPr lang="en-US" sz="1400" b="0" i="0" kern="1200" dirty="0"/>
            <a:t>Immune cells that help protect against pathogens.</a:t>
          </a:r>
          <a:endParaRPr lang="en-US" sz="1400" kern="1200" dirty="0"/>
        </a:p>
      </dsp:txBody>
      <dsp:txXfrm>
        <a:off x="41489" y="1765797"/>
        <a:ext cx="4685450" cy="766928"/>
      </dsp:txXfrm>
    </dsp:sp>
    <dsp:sp modelId="{091A26B3-FB62-43E8-B829-B8EC185A4611}">
      <dsp:nvSpPr>
        <dsp:cNvPr id="0" name=""/>
        <dsp:cNvSpPr/>
      </dsp:nvSpPr>
      <dsp:spPr>
        <a:xfrm>
          <a:off x="0" y="2586449"/>
          <a:ext cx="4768428" cy="84990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Merkel Cells</a:t>
          </a:r>
          <a:r>
            <a:rPr lang="en-US" sz="1400" b="0" i="0" kern="1200" dirty="0"/>
            <a:t>: Sensory cells involved in touch perception.</a:t>
          </a:r>
          <a:endParaRPr lang="en-US" sz="1100" kern="1200" dirty="0"/>
        </a:p>
      </dsp:txBody>
      <dsp:txXfrm>
        <a:off x="41489" y="2627938"/>
        <a:ext cx="4685450" cy="766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48DE6-84F9-45A4-9CED-23388FCD8903}">
      <dsp:nvSpPr>
        <dsp:cNvPr id="0" name=""/>
        <dsp:cNvSpPr/>
      </dsp:nvSpPr>
      <dsp:spPr>
        <a:xfrm rot="10800000">
          <a:off x="1721376" y="0"/>
          <a:ext cx="4820445" cy="84915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453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epidermis has no blood vessels; it receives nutrients from the dermis below.</a:t>
          </a:r>
        </a:p>
      </dsp:txBody>
      <dsp:txXfrm rot="10800000">
        <a:off x="1933664" y="0"/>
        <a:ext cx="4608157" cy="849154"/>
      </dsp:txXfrm>
    </dsp:sp>
    <dsp:sp modelId="{AB2D805F-8ACD-436E-9AA4-CA9D8D31C99E}">
      <dsp:nvSpPr>
        <dsp:cNvPr id="0" name=""/>
        <dsp:cNvSpPr/>
      </dsp:nvSpPr>
      <dsp:spPr>
        <a:xfrm>
          <a:off x="1037278" y="0"/>
          <a:ext cx="849154" cy="8491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84E45-A019-4667-B8F1-26A1896048C1}">
      <dsp:nvSpPr>
        <dsp:cNvPr id="0" name=""/>
        <dsp:cNvSpPr/>
      </dsp:nvSpPr>
      <dsp:spPr>
        <a:xfrm>
          <a:off x="621792" y="0"/>
          <a:ext cx="7046978" cy="524932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EBFE1-FB3D-4626-A123-ACAF2E815A8B}">
      <dsp:nvSpPr>
        <dsp:cNvPr id="0" name=""/>
        <dsp:cNvSpPr/>
      </dsp:nvSpPr>
      <dsp:spPr>
        <a:xfrm>
          <a:off x="3643" y="1574798"/>
          <a:ext cx="1592937" cy="2099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Stratum Basale: </a:t>
          </a:r>
          <a:r>
            <a:rPr lang="en-US" sz="1600" kern="1200" dirty="0"/>
            <a:t>Mitotically active layer containing melanocytes and Merkel cells.</a:t>
          </a:r>
        </a:p>
      </dsp:txBody>
      <dsp:txXfrm>
        <a:off x="81404" y="1652559"/>
        <a:ext cx="1437415" cy="1944209"/>
      </dsp:txXfrm>
    </dsp:sp>
    <dsp:sp modelId="{31F8EE88-AB32-4CE7-A2B0-63E131770070}">
      <dsp:nvSpPr>
        <dsp:cNvPr id="0" name=""/>
        <dsp:cNvSpPr/>
      </dsp:nvSpPr>
      <dsp:spPr>
        <a:xfrm>
          <a:off x="1676227" y="1574798"/>
          <a:ext cx="1592937" cy="2099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Stratum Spinosum: </a:t>
          </a:r>
          <a:r>
            <a:rPr lang="en-US" sz="1600" kern="1200" dirty="0"/>
            <a:t>Contains Langerhans cells; provides strength and flexibility.</a:t>
          </a:r>
        </a:p>
      </dsp:txBody>
      <dsp:txXfrm>
        <a:off x="1753988" y="1652559"/>
        <a:ext cx="1437415" cy="1944209"/>
      </dsp:txXfrm>
    </dsp:sp>
    <dsp:sp modelId="{F6149E75-488E-4236-BDD4-DEA07C157EC1}">
      <dsp:nvSpPr>
        <dsp:cNvPr id="0" name=""/>
        <dsp:cNvSpPr/>
      </dsp:nvSpPr>
      <dsp:spPr>
        <a:xfrm>
          <a:off x="3348812" y="1574798"/>
          <a:ext cx="1592937" cy="2099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Stratum Granulosum: </a:t>
          </a:r>
          <a:r>
            <a:rPr lang="en-US" sz="1600" kern="1200" dirty="0"/>
            <a:t>Forms a waterproof barrier with keratohyalin granules.</a:t>
          </a:r>
        </a:p>
      </dsp:txBody>
      <dsp:txXfrm>
        <a:off x="3426573" y="1652559"/>
        <a:ext cx="1437415" cy="1944209"/>
      </dsp:txXfrm>
    </dsp:sp>
    <dsp:sp modelId="{E3D6B5AD-842B-4D32-9E56-AF83A953C93F}">
      <dsp:nvSpPr>
        <dsp:cNvPr id="0" name=""/>
        <dsp:cNvSpPr/>
      </dsp:nvSpPr>
      <dsp:spPr>
        <a:xfrm>
          <a:off x="5021397" y="1574798"/>
          <a:ext cx="1592937" cy="2099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Stratum Lucidum: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Present only in thick skin, e.g., palms and soles.</a:t>
          </a:r>
        </a:p>
      </dsp:txBody>
      <dsp:txXfrm>
        <a:off x="5099158" y="1652559"/>
        <a:ext cx="1437415" cy="1944209"/>
      </dsp:txXfrm>
    </dsp:sp>
    <dsp:sp modelId="{92F76BEA-2116-40DB-89F3-C0DD561938E8}">
      <dsp:nvSpPr>
        <dsp:cNvPr id="0" name=""/>
        <dsp:cNvSpPr/>
      </dsp:nvSpPr>
      <dsp:spPr>
        <a:xfrm>
          <a:off x="6693981" y="1574798"/>
          <a:ext cx="1592937" cy="2099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Stratum Corneum: </a:t>
          </a:r>
          <a:r>
            <a:rPr lang="en-US" sz="1600" kern="1200" dirty="0"/>
            <a:t>Outermost layer of dead keratinized cells.</a:t>
          </a:r>
        </a:p>
      </dsp:txBody>
      <dsp:txXfrm>
        <a:off x="6771742" y="1652559"/>
        <a:ext cx="1437415" cy="19442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DC6F7-55F5-4C85-95A1-B65D61BDF1AA}">
      <dsp:nvSpPr>
        <dsp:cNvPr id="0" name=""/>
        <dsp:cNvSpPr/>
      </dsp:nvSpPr>
      <dsp:spPr>
        <a:xfrm>
          <a:off x="0" y="0"/>
          <a:ext cx="2705946" cy="927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baseline="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 dirty="0"/>
            <a:t>Dermis Structure</a:t>
          </a:r>
          <a:br>
            <a:rPr lang="en-US" sz="1400" b="1" kern="1200" baseline="0" dirty="0"/>
          </a:br>
          <a:endParaRPr lang="en-US" sz="1400" kern="1200" dirty="0"/>
        </a:p>
      </dsp:txBody>
      <dsp:txXfrm>
        <a:off x="45290" y="45290"/>
        <a:ext cx="2615366" cy="837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983A3-6D54-4BA1-9C96-9AA0CDD7BF70}">
      <dsp:nvSpPr>
        <dsp:cNvPr id="0" name=""/>
        <dsp:cNvSpPr/>
      </dsp:nvSpPr>
      <dsp:spPr>
        <a:xfrm>
          <a:off x="0" y="463180"/>
          <a:ext cx="5854182" cy="519041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- Hemostasis: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25337" y="488517"/>
        <a:ext cx="5803508" cy="468367"/>
      </dsp:txXfrm>
    </dsp:sp>
    <dsp:sp modelId="{81689BD8-031D-4B47-97F5-F63DF7BB47C7}">
      <dsp:nvSpPr>
        <dsp:cNvPr id="0" name=""/>
        <dsp:cNvSpPr/>
      </dsp:nvSpPr>
      <dsp:spPr>
        <a:xfrm>
          <a:off x="0" y="1019662"/>
          <a:ext cx="5854182" cy="519041"/>
        </a:xfrm>
        <a:prstGeom prst="roundRect">
          <a:avLst/>
        </a:prstGeom>
        <a:solidFill>
          <a:schemeClr val="accent6">
            <a:shade val="80000"/>
            <a:hueOff val="84638"/>
            <a:satOff val="2529"/>
            <a:lumOff val="42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- Clot formation occurs at the wound site to prevent blood loss.</a:t>
          </a:r>
        </a:p>
      </dsp:txBody>
      <dsp:txXfrm>
        <a:off x="25337" y="1044999"/>
        <a:ext cx="5803508" cy="468367"/>
      </dsp:txXfrm>
    </dsp:sp>
    <dsp:sp modelId="{2B1E262B-F64D-4620-B8C3-D08E90A32757}">
      <dsp:nvSpPr>
        <dsp:cNvPr id="0" name=""/>
        <dsp:cNvSpPr/>
      </dsp:nvSpPr>
      <dsp:spPr>
        <a:xfrm>
          <a:off x="0" y="1576143"/>
          <a:ext cx="5854182" cy="519041"/>
        </a:xfrm>
        <a:prstGeom prst="roundRect">
          <a:avLst/>
        </a:prstGeom>
        <a:solidFill>
          <a:schemeClr val="accent6">
            <a:shade val="80000"/>
            <a:hueOff val="169276"/>
            <a:satOff val="5057"/>
            <a:lumOff val="85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- inflammation: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25337" y="1601480"/>
        <a:ext cx="5803508" cy="468367"/>
      </dsp:txXfrm>
    </dsp:sp>
    <dsp:sp modelId="{B729402B-BF6C-4B73-9CAE-3726CA51CD56}">
      <dsp:nvSpPr>
        <dsp:cNvPr id="0" name=""/>
        <dsp:cNvSpPr/>
      </dsp:nvSpPr>
      <dsp:spPr>
        <a:xfrm>
          <a:off x="0" y="2132624"/>
          <a:ext cx="5854182" cy="519041"/>
        </a:xfrm>
        <a:prstGeom prst="roundRect">
          <a:avLst/>
        </a:prstGeom>
        <a:solidFill>
          <a:schemeClr val="accent6">
            <a:shade val="80000"/>
            <a:hueOff val="253914"/>
            <a:satOff val="7586"/>
            <a:lumOff val="127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- An immune response is initiated, involving macrophages and neutrophils that help clear debris and prevent infection.</a:t>
          </a:r>
        </a:p>
      </dsp:txBody>
      <dsp:txXfrm>
        <a:off x="25337" y="2157961"/>
        <a:ext cx="5803508" cy="468367"/>
      </dsp:txXfrm>
    </dsp:sp>
    <dsp:sp modelId="{5E077741-6EEE-41E2-AC5C-901ABD55F77A}">
      <dsp:nvSpPr>
        <dsp:cNvPr id="0" name=""/>
        <dsp:cNvSpPr/>
      </dsp:nvSpPr>
      <dsp:spPr>
        <a:xfrm>
          <a:off x="0" y="2689105"/>
          <a:ext cx="5854182" cy="519041"/>
        </a:xfrm>
        <a:prstGeom prst="roundRect">
          <a:avLst/>
        </a:prstGeom>
        <a:solidFill>
          <a:schemeClr val="accent6">
            <a:shade val="80000"/>
            <a:hueOff val="338553"/>
            <a:satOff val="10114"/>
            <a:lumOff val="170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- Proliferation:</a:t>
          </a:r>
          <a:endParaRPr lang="en-US" sz="1300" kern="1200">
            <a:solidFill>
              <a:schemeClr val="tx1"/>
            </a:solidFill>
          </a:endParaRPr>
        </a:p>
      </dsp:txBody>
      <dsp:txXfrm>
        <a:off x="25337" y="2714442"/>
        <a:ext cx="5803508" cy="468367"/>
      </dsp:txXfrm>
    </dsp:sp>
    <dsp:sp modelId="{BF2CA957-7A5D-4D63-A94E-379C85984D37}">
      <dsp:nvSpPr>
        <dsp:cNvPr id="0" name=""/>
        <dsp:cNvSpPr/>
      </dsp:nvSpPr>
      <dsp:spPr>
        <a:xfrm>
          <a:off x="0" y="3245587"/>
          <a:ext cx="5854182" cy="519041"/>
        </a:xfrm>
        <a:prstGeom prst="roundRect">
          <a:avLst/>
        </a:prstGeom>
        <a:solidFill>
          <a:schemeClr val="accent6">
            <a:shade val="80000"/>
            <a:hueOff val="423191"/>
            <a:satOff val="12643"/>
            <a:lumOff val="212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- New tissue forms during this phase, characterized by the development of granulation tissue, which includes new blood vessels and collagen.</a:t>
          </a:r>
        </a:p>
      </dsp:txBody>
      <dsp:txXfrm>
        <a:off x="25337" y="3270924"/>
        <a:ext cx="5803508" cy="468367"/>
      </dsp:txXfrm>
    </dsp:sp>
    <dsp:sp modelId="{6298615A-0A7F-4BFC-8165-FBB00E4EC79F}">
      <dsp:nvSpPr>
        <dsp:cNvPr id="0" name=""/>
        <dsp:cNvSpPr/>
      </dsp:nvSpPr>
      <dsp:spPr>
        <a:xfrm>
          <a:off x="0" y="3802068"/>
          <a:ext cx="5854182" cy="519041"/>
        </a:xfrm>
        <a:prstGeom prst="roundRect">
          <a:avLst/>
        </a:prstGeom>
        <a:solidFill>
          <a:schemeClr val="accent6">
            <a:shade val="80000"/>
            <a:hueOff val="507829"/>
            <a:satOff val="15171"/>
            <a:lumOff val="255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- Remodeling:</a:t>
          </a:r>
          <a:endParaRPr lang="en-US" sz="1300" kern="1200">
            <a:solidFill>
              <a:schemeClr val="tx1"/>
            </a:solidFill>
          </a:endParaRPr>
        </a:p>
      </dsp:txBody>
      <dsp:txXfrm>
        <a:off x="25337" y="3827405"/>
        <a:ext cx="5803508" cy="468367"/>
      </dsp:txXfrm>
    </dsp:sp>
    <dsp:sp modelId="{5CED1B1B-4C3D-40CC-A6D3-81C5769FEFE6}">
      <dsp:nvSpPr>
        <dsp:cNvPr id="0" name=""/>
        <dsp:cNvSpPr/>
      </dsp:nvSpPr>
      <dsp:spPr>
        <a:xfrm>
          <a:off x="0" y="4348038"/>
          <a:ext cx="5854182" cy="519041"/>
        </a:xfrm>
        <a:prstGeom prst="roundRect">
          <a:avLst/>
        </a:prstGeom>
        <a:solidFill>
          <a:schemeClr val="accent6">
            <a:shade val="80000"/>
            <a:hueOff val="592467"/>
            <a:satOff val="17700"/>
            <a:lumOff val="29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- Collagen fibers reorganize and mature, strengthening the healed area and restoring skin integrity.</a:t>
          </a:r>
        </a:p>
      </dsp:txBody>
      <dsp:txXfrm>
        <a:off x="25337" y="4373375"/>
        <a:ext cx="5803508" cy="468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D9DF93-0215-7A72-DDCE-08C9FF43B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/>
          <a:lstStyle/>
          <a:p>
            <a:r>
              <a:rPr lang="en-US" dirty="0"/>
              <a:t>Skin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2D224-02D3-7B8B-9F83-0E218B03058A}"/>
              </a:ext>
            </a:extLst>
          </p:cNvPr>
          <p:cNvSpPr txBox="1"/>
          <p:nvPr/>
        </p:nvSpPr>
        <p:spPr>
          <a:xfrm>
            <a:off x="1280161" y="2777067"/>
            <a:ext cx="4663440" cy="3550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dirty="0" err="1"/>
              <a:t>Presente</a:t>
            </a:r>
            <a:r>
              <a:rPr lang="en-US" dirty="0"/>
              <a:t> by : </a:t>
            </a:r>
            <a:r>
              <a:rPr lang="en-US" dirty="0" err="1"/>
              <a:t>Doaa</a:t>
            </a:r>
            <a:r>
              <a:rPr lang="en-US"/>
              <a:t> koosh , Siraj Abo Koosh</a:t>
            </a:r>
            <a:endParaRPr lang="en-US" dirty="0"/>
          </a:p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UG Number 2401856 , 2401859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F6EC6-170C-AA81-88F6-8B99021A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83" b="-1"/>
          <a:stretch/>
        </p:blipFill>
        <p:spPr>
          <a:xfrm>
            <a:off x="6668460" y="297180"/>
            <a:ext cx="5221224" cy="6263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F226-CF89-E699-467A-6F9BDED1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4" y="115007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Hair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054181-2E57-05F9-5D85-E480DA758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22890"/>
              </p:ext>
            </p:extLst>
          </p:nvPr>
        </p:nvGraphicFramePr>
        <p:xfrm>
          <a:off x="1031668" y="1646287"/>
          <a:ext cx="5830563" cy="480870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72866">
                  <a:extLst>
                    <a:ext uri="{9D8B030D-6E8A-4147-A177-3AD203B41FA5}">
                      <a16:colId xmlns:a16="http://schemas.microsoft.com/office/drawing/2014/main" val="4171859679"/>
                    </a:ext>
                  </a:extLst>
                </a:gridCol>
                <a:gridCol w="1408853">
                  <a:extLst>
                    <a:ext uri="{9D8B030D-6E8A-4147-A177-3AD203B41FA5}">
                      <a16:colId xmlns:a16="http://schemas.microsoft.com/office/drawing/2014/main" val="1043246865"/>
                    </a:ext>
                  </a:extLst>
                </a:gridCol>
                <a:gridCol w="3048844">
                  <a:extLst>
                    <a:ext uri="{9D8B030D-6E8A-4147-A177-3AD203B41FA5}">
                      <a16:colId xmlns:a16="http://schemas.microsoft.com/office/drawing/2014/main" val="3382509470"/>
                    </a:ext>
                  </a:extLst>
                </a:gridCol>
              </a:tblGrid>
              <a:tr h="463574">
                <a:tc>
                  <a:txBody>
                    <a:bodyPr/>
                    <a:lstStyle/>
                    <a:p>
                      <a:r>
                        <a:rPr lang="en-US" sz="1100" dirty="0"/>
                        <a:t>Feature</a:t>
                      </a:r>
                    </a:p>
                  </a:txBody>
                  <a:tcPr marL="36275" marR="36275" marT="18138" marB="181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 marL="36275" marR="36275" marT="18138" marB="181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Function</a:t>
                      </a:r>
                    </a:p>
                  </a:txBody>
                  <a:tcPr marL="36275" marR="36275" marT="18138" marB="18138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35873"/>
                  </a:ext>
                </a:extLst>
              </a:tr>
              <a:tr h="450295">
                <a:tc>
                  <a:txBody>
                    <a:bodyPr/>
                    <a:lstStyle/>
                    <a:p>
                      <a:r>
                        <a:rPr lang="en-US" sz="1100" b="1" dirty="0"/>
                        <a:t>Structure</a:t>
                      </a:r>
                      <a:endParaRPr lang="en-US" sz="1100" dirty="0"/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36275" marR="36275" marT="18138" marB="18138" anchor="ctr"/>
                </a:tc>
                <a:extLst>
                  <a:ext uri="{0D108BD9-81ED-4DB2-BD59-A6C34878D82A}">
                    <a16:rowId xmlns:a16="http://schemas.microsoft.com/office/drawing/2014/main" val="2732869403"/>
                  </a:ext>
                </a:extLst>
              </a:tr>
              <a:tr h="2044929">
                <a:tc>
                  <a:txBody>
                    <a:bodyPr/>
                    <a:lstStyle/>
                    <a:p>
                      <a:r>
                        <a:rPr lang="en-US" sz="1100" dirty="0"/>
                        <a:t>Shaft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Visible part; dead, keratinized cells. Layers: Medulla (inner, may be absent), Cortex (middle, color), Cuticle (outer, protective).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Medulla: May provide insulation; Cortex: Provides strength, elasticity, and color; Cuticle: Protects the cortex from damage and moisture loss.</a:t>
                      </a:r>
                    </a:p>
                  </a:txBody>
                  <a:tcPr marL="36275" marR="36275" marT="18138" marB="18138" anchor="ctr"/>
                </a:tc>
                <a:extLst>
                  <a:ext uri="{0D108BD9-81ED-4DB2-BD59-A6C34878D82A}">
                    <a16:rowId xmlns:a16="http://schemas.microsoft.com/office/drawing/2014/main" val="640932369"/>
                  </a:ext>
                </a:extLst>
              </a:tr>
              <a:tr h="1049393">
                <a:tc>
                  <a:txBody>
                    <a:bodyPr/>
                    <a:lstStyle/>
                    <a:p>
                      <a:r>
                        <a:rPr lang="en-US" sz="1100"/>
                        <a:t>Root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Embedded in follicle; includes hair bulb (cell production).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Anchors the hair and is the site of hair growth.</a:t>
                      </a:r>
                    </a:p>
                  </a:txBody>
                  <a:tcPr marL="36275" marR="36275" marT="18138" marB="18138" anchor="ctr"/>
                </a:tc>
                <a:extLst>
                  <a:ext uri="{0D108BD9-81ED-4DB2-BD59-A6C34878D82A}">
                    <a16:rowId xmlns:a16="http://schemas.microsoft.com/office/drawing/2014/main" val="3716126792"/>
                  </a:ext>
                </a:extLst>
              </a:tr>
              <a:tr h="800509">
                <a:tc>
                  <a:txBody>
                    <a:bodyPr/>
                    <a:lstStyle/>
                    <a:p>
                      <a:r>
                        <a:rPr lang="en-US" sz="1100"/>
                        <a:t>Follicle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Surrounds root, provides support and nourishment.</a:t>
                      </a:r>
                    </a:p>
                  </a:txBody>
                  <a:tcPr marL="36275" marR="36275" marT="18138" marB="1813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Supports hair growth by providing a channel and supplying nutrients.</a:t>
                      </a:r>
                    </a:p>
                  </a:txBody>
                  <a:tcPr marL="36275" marR="36275" marT="18138" marB="18138" anchor="ctr"/>
                </a:tc>
                <a:extLst>
                  <a:ext uri="{0D108BD9-81ED-4DB2-BD59-A6C34878D82A}">
                    <a16:rowId xmlns:a16="http://schemas.microsoft.com/office/drawing/2014/main" val="48220657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F6D9FCE-3151-7D48-BF95-172DFA9DB2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0040" y="684248"/>
            <a:ext cx="2218126" cy="2218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20F0D-88C4-DA1F-D64D-8F107D33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49" y="2993814"/>
            <a:ext cx="4624389" cy="29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31DD-AF25-45BF-FEF8-78ECB77D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9110" y="-1289105"/>
            <a:ext cx="5918072" cy="2276856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HAIR</a:t>
            </a: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3A10D9-678C-304B-37CC-AD1F22CCC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10081"/>
              </p:ext>
            </p:extLst>
          </p:nvPr>
        </p:nvGraphicFramePr>
        <p:xfrm>
          <a:off x="995680" y="1259840"/>
          <a:ext cx="5979279" cy="4693918"/>
        </p:xfrm>
        <a:graphic>
          <a:graphicData uri="http://schemas.openxmlformats.org/drawingml/2006/table">
            <a:tbl>
              <a:tblPr/>
              <a:tblGrid>
                <a:gridCol w="1052301">
                  <a:extLst>
                    <a:ext uri="{9D8B030D-6E8A-4147-A177-3AD203B41FA5}">
                      <a16:colId xmlns:a16="http://schemas.microsoft.com/office/drawing/2014/main" val="1770868472"/>
                    </a:ext>
                  </a:extLst>
                </a:gridCol>
                <a:gridCol w="3341745">
                  <a:extLst>
                    <a:ext uri="{9D8B030D-6E8A-4147-A177-3AD203B41FA5}">
                      <a16:colId xmlns:a16="http://schemas.microsoft.com/office/drawing/2014/main" val="2647565022"/>
                    </a:ext>
                  </a:extLst>
                </a:gridCol>
                <a:gridCol w="1585233">
                  <a:extLst>
                    <a:ext uri="{9D8B030D-6E8A-4147-A177-3AD203B41FA5}">
                      <a16:colId xmlns:a16="http://schemas.microsoft.com/office/drawing/2014/main" val="2066673959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r>
                        <a:rPr lang="en-US" sz="1100" b="1" dirty="0"/>
                        <a:t>Growth Cycle</a:t>
                      </a:r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765"/>
                  </a:ext>
                </a:extLst>
              </a:tr>
              <a:tr h="670083">
                <a:tc>
                  <a:txBody>
                    <a:bodyPr/>
                    <a:lstStyle/>
                    <a:p>
                      <a:r>
                        <a:rPr lang="en-US" sz="1100"/>
                        <a:t>Anagen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Active growth; rapid cell division.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Produces new hair cells, leading to hair lengthening.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108457"/>
                  </a:ext>
                </a:extLst>
              </a:tr>
              <a:tr h="461749">
                <a:tc>
                  <a:txBody>
                    <a:bodyPr/>
                    <a:lstStyle/>
                    <a:p>
                      <a:r>
                        <a:rPr lang="en-US" sz="1100"/>
                        <a:t>Catagen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Transition phase; growth slows, follicle shrinks.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Prepares the follicle for the resting phase.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805231"/>
                  </a:ext>
                </a:extLst>
              </a:tr>
              <a:tr h="878417">
                <a:tc>
                  <a:txBody>
                    <a:bodyPr/>
                    <a:lstStyle/>
                    <a:p>
                      <a:r>
                        <a:rPr lang="en-US" sz="1100"/>
                        <a:t>Telogen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Resting phase; hair sheds, new growth begins.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Allows for follicle regeneration and the start of a new growth cycle.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595545"/>
                  </a:ext>
                </a:extLst>
              </a:tr>
              <a:tr h="376929">
                <a:tc>
                  <a:txBody>
                    <a:bodyPr/>
                    <a:lstStyle/>
                    <a:p>
                      <a:r>
                        <a:rPr lang="en-US" sz="1100" b="1" dirty="0"/>
                        <a:t>Functions</a:t>
                      </a:r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43975"/>
                  </a:ext>
                </a:extLst>
              </a:tr>
              <a:tr h="670083">
                <a:tc>
                  <a:txBody>
                    <a:bodyPr/>
                    <a:lstStyle/>
                    <a:p>
                      <a:r>
                        <a:rPr lang="en-US" sz="1100"/>
                        <a:t>Protection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Protects scalp from UV and injury; eyelashes/eyebrows protect eyes.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Shielding against environmental hazards.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823964"/>
                  </a:ext>
                </a:extLst>
              </a:tr>
              <a:tr h="461749">
                <a:tc>
                  <a:txBody>
                    <a:bodyPr/>
                    <a:lstStyle/>
                    <a:p>
                      <a:r>
                        <a:rPr lang="en-US" sz="1100"/>
                        <a:t>Thermoregulation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Traps warm air near the skin.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Maintaining body temperature.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301324"/>
                  </a:ext>
                </a:extLst>
              </a:tr>
              <a:tr h="670083">
                <a:tc>
                  <a:txBody>
                    <a:bodyPr/>
                    <a:lstStyle/>
                    <a:p>
                      <a:r>
                        <a:rPr lang="en-US" sz="1100" dirty="0"/>
                        <a:t>Sensory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Nerve endings detect movement.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Providing information about the surrounding environment</a:t>
                      </a:r>
                    </a:p>
                  </a:txBody>
                  <a:tcPr marL="36275" marR="36275" marT="18138" marB="181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03196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3B19C3B-2F5E-1A24-EA7B-70F1D3BA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41" y="1735252"/>
            <a:ext cx="4405423" cy="44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9CBBB7-8710-6387-9681-F36619F9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587" y="0"/>
            <a:ext cx="7498080" cy="128016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NAIL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D3C9AB-6977-44DB-AEC0-7E8539506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296459"/>
              </p:ext>
            </p:extLst>
          </p:nvPr>
        </p:nvGraphicFramePr>
        <p:xfrm>
          <a:off x="5107092" y="1469814"/>
          <a:ext cx="6505789" cy="5120636"/>
        </p:xfrm>
        <a:graphic>
          <a:graphicData uri="http://schemas.openxmlformats.org/drawingml/2006/table">
            <a:tbl>
              <a:tblPr>
                <a:solidFill>
                  <a:schemeClr val="accent1">
                    <a:lumMod val="20000"/>
                    <a:lumOff val="80000"/>
                  </a:schemeClr>
                </a:solidFill>
              </a:tblPr>
              <a:tblGrid>
                <a:gridCol w="1753730">
                  <a:extLst>
                    <a:ext uri="{9D8B030D-6E8A-4147-A177-3AD203B41FA5}">
                      <a16:colId xmlns:a16="http://schemas.microsoft.com/office/drawing/2014/main" val="3238904006"/>
                    </a:ext>
                  </a:extLst>
                </a:gridCol>
                <a:gridCol w="2412278">
                  <a:extLst>
                    <a:ext uri="{9D8B030D-6E8A-4147-A177-3AD203B41FA5}">
                      <a16:colId xmlns:a16="http://schemas.microsoft.com/office/drawing/2014/main" val="821182387"/>
                    </a:ext>
                  </a:extLst>
                </a:gridCol>
                <a:gridCol w="2339781">
                  <a:extLst>
                    <a:ext uri="{9D8B030D-6E8A-4147-A177-3AD203B41FA5}">
                      <a16:colId xmlns:a16="http://schemas.microsoft.com/office/drawing/2014/main" val="4059141569"/>
                    </a:ext>
                  </a:extLst>
                </a:gridCol>
              </a:tblGrid>
              <a:tr h="362365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05084"/>
                  </a:ext>
                </a:extLst>
              </a:tr>
              <a:tr h="362365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Structure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15733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Nail Plate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Hard, visible part; tightly packed keratinized cells.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Protects the fingertip/toetip.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303016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Nail Bed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Skin under the plate; supports it, contains blood vessels and nerves.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Provides support and nourishment to the nail plate.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894570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Nail Matrix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Under nail base (cuticle area); new cell production.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Responsible for nail growth.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762867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Lunula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White crescent at the base; visible part of the matrix.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Visible indication of nail growth activity.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335589"/>
                  </a:ext>
                </a:extLst>
              </a:tr>
              <a:tr h="362365">
                <a:tc>
                  <a:txBody>
                    <a:bodyPr/>
                    <a:lstStyle/>
                    <a:p>
                      <a:r>
                        <a:rPr lang="en-US" sz="1100" b="1" cap="none" spc="0">
                          <a:solidFill>
                            <a:schemeClr val="tx1"/>
                          </a:solidFill>
                        </a:rPr>
                        <a:t>Functions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33372"/>
                  </a:ext>
                </a:extLst>
              </a:tr>
              <a:tr h="53534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Protection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Protects fingertips and toes.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Shielding against injury and trauma.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492925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Sensation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Improves tactile sensitivity.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Enhancing the sense of touch by providing counter-pressure.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358929"/>
                  </a:ext>
                </a:extLst>
              </a:tr>
              <a:tr h="583033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Grasping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Assists in gripping objects and fine motor skills.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</a:rPr>
                        <a:t>Facilitating manipulation of small objects.</a:t>
                      </a:r>
                    </a:p>
                  </a:txBody>
                  <a:tcPr marL="40613" marR="40613" marT="20307" marB="650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3012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BB413DD-DDFD-B4B8-5805-0F2B4D148B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2" t="-479" r="822" b="6970"/>
          <a:stretch/>
        </p:blipFill>
        <p:spPr>
          <a:xfrm>
            <a:off x="1013434" y="447041"/>
            <a:ext cx="3294408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66309-AD6A-0517-8256-0737F32F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0" y="3236595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3DC69-0451-7D25-671E-AD6128DC3F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80495" y="5171438"/>
            <a:ext cx="1301282" cy="16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6C62D3-B600-85A8-E30C-645131BE8F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242" y="2103119"/>
            <a:ext cx="6379535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05" y="677441"/>
            <a:ext cx="8311102" cy="3080335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F7F776-430A-84CB-7C55-714F2C2B1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050220"/>
              </p:ext>
            </p:extLst>
          </p:nvPr>
        </p:nvGraphicFramePr>
        <p:xfrm>
          <a:off x="1354666" y="1855893"/>
          <a:ext cx="6285653" cy="370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96D933B-F6C4-6D90-F1DF-2F9925D1FA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2539"/>
          <a:stretch/>
        </p:blipFill>
        <p:spPr>
          <a:xfrm>
            <a:off x="7956972" y="2243277"/>
            <a:ext cx="3810000" cy="26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4789" y="-1267121"/>
            <a:ext cx="5918072" cy="2276856"/>
          </a:xfrm>
        </p:spPr>
        <p:txBody>
          <a:bodyPr/>
          <a:lstStyle/>
          <a:p>
            <a:r>
              <a:rPr lang="en-US" dirty="0"/>
              <a:t>Skin layer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57BFA6-F6AE-D84E-B89A-C8F148756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42979"/>
              </p:ext>
            </p:extLst>
          </p:nvPr>
        </p:nvGraphicFramePr>
        <p:xfrm>
          <a:off x="833121" y="1733973"/>
          <a:ext cx="6238240" cy="456211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68213">
                  <a:extLst>
                    <a:ext uri="{9D8B030D-6E8A-4147-A177-3AD203B41FA5}">
                      <a16:colId xmlns:a16="http://schemas.microsoft.com/office/drawing/2014/main" val="3405914676"/>
                    </a:ext>
                  </a:extLst>
                </a:gridCol>
                <a:gridCol w="1839841">
                  <a:extLst>
                    <a:ext uri="{9D8B030D-6E8A-4147-A177-3AD203B41FA5}">
                      <a16:colId xmlns:a16="http://schemas.microsoft.com/office/drawing/2014/main" val="651509411"/>
                    </a:ext>
                  </a:extLst>
                </a:gridCol>
                <a:gridCol w="3130186">
                  <a:extLst>
                    <a:ext uri="{9D8B030D-6E8A-4147-A177-3AD203B41FA5}">
                      <a16:colId xmlns:a16="http://schemas.microsoft.com/office/drawing/2014/main" val="1685398862"/>
                    </a:ext>
                  </a:extLst>
                </a:gridCol>
              </a:tblGrid>
              <a:tr h="386351">
                <a:tc>
                  <a:txBody>
                    <a:bodyPr/>
                    <a:lstStyle/>
                    <a:p>
                      <a:r>
                        <a:rPr lang="en-US" sz="1600" b="1"/>
                        <a:t>Layer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Description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Key Functions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00049"/>
                  </a:ext>
                </a:extLst>
              </a:tr>
              <a:tr h="1219767">
                <a:tc>
                  <a:txBody>
                    <a:bodyPr/>
                    <a:lstStyle/>
                    <a:p>
                      <a:r>
                        <a:rPr lang="en-US" sz="1600" b="1"/>
                        <a:t>Epidermis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Outermost layer made of stratified squamous epithelium.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 Acts as a protective barrier against environmental hazards (pathogens, chemicals, UV radiation).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398569"/>
                  </a:ext>
                </a:extLst>
              </a:tr>
              <a:tr h="1366808">
                <a:tc>
                  <a:txBody>
                    <a:bodyPr/>
                    <a:lstStyle/>
                    <a:p>
                      <a:r>
                        <a:rPr lang="en-US" sz="1600" b="1"/>
                        <a:t>Dermis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Middle layer with connective tissue, blood vessels, nerve endings, and hair follicles.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 Provides structural support, thermoregulation, and sensory feedback.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104511"/>
                  </a:ext>
                </a:extLst>
              </a:tr>
              <a:tr h="1219767">
                <a:tc>
                  <a:txBody>
                    <a:bodyPr/>
                    <a:lstStyle/>
                    <a:p>
                      <a:r>
                        <a:rPr lang="en-US" sz="1200" b="1" dirty="0"/>
                        <a:t>Subcutaneous Layer</a:t>
                      </a:r>
                    </a:p>
                    <a:p>
                      <a:r>
                        <a:rPr lang="en-US" sz="1200" dirty="0"/>
                        <a:t>Hypodermis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Deepest layer composed of adipose and connective tissue.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 Insulates the body, stores energy, and anchors the skin to underlying muscles and bones.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8787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8017D3A-DE59-3BDE-AB8C-732F76B53E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633" y="562185"/>
            <a:ext cx="4452339" cy="3339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C4D72-B95F-797F-46A6-55580E728C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93" r="15586"/>
          <a:stretch/>
        </p:blipFill>
        <p:spPr>
          <a:xfrm>
            <a:off x="8056878" y="4091940"/>
            <a:ext cx="2919307" cy="23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6A67C0-27AA-8BBB-0CB6-D79A7C70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" y="-299153"/>
            <a:ext cx="10302240" cy="1852046"/>
          </a:xfrm>
        </p:spPr>
        <p:txBody>
          <a:bodyPr/>
          <a:lstStyle/>
          <a:p>
            <a:r>
              <a:rPr lang="en-US" sz="4400" dirty="0"/>
              <a:t>Epidermis Details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77E19C0-6CC8-0ECD-3626-263B872E0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232393"/>
              </p:ext>
            </p:extLst>
          </p:nvPr>
        </p:nvGraphicFramePr>
        <p:xfrm>
          <a:off x="494452" y="2077111"/>
          <a:ext cx="4768428" cy="3436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A871C03-0F99-8513-0076-BB8A98C2B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59560"/>
              </p:ext>
            </p:extLst>
          </p:nvPr>
        </p:nvGraphicFramePr>
        <p:xfrm>
          <a:off x="5330613" y="4416213"/>
          <a:ext cx="7132320" cy="849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F649B3-96E9-2B23-1AA8-1983D11D0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963711"/>
              </p:ext>
            </p:extLst>
          </p:nvPr>
        </p:nvGraphicFramePr>
        <p:xfrm>
          <a:off x="738784" y="1293711"/>
          <a:ext cx="8290563" cy="5249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93C41F-136D-CEFC-3CAF-FBC012DE7E80}"/>
              </a:ext>
            </a:extLst>
          </p:cNvPr>
          <p:cNvSpPr txBox="1"/>
          <p:nvPr/>
        </p:nvSpPr>
        <p:spPr>
          <a:xfrm>
            <a:off x="738784" y="314960"/>
            <a:ext cx="6902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The epidermis is a keratinized layer with five strata in thick skin: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AE001-47DE-4018-223D-10B8C8F309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587" y="1747628"/>
            <a:ext cx="2618877" cy="38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5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A5029E-E266-AA8A-542F-00790DA31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299202"/>
              </p:ext>
            </p:extLst>
          </p:nvPr>
        </p:nvGraphicFramePr>
        <p:xfrm>
          <a:off x="971973" y="365760"/>
          <a:ext cx="2705946" cy="927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80" y="1826376"/>
            <a:ext cx="10327758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dermis is much thicker than the epidermis and is divided into two layers: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__fkGroteskNeue_598ab8"/>
              </a:rPr>
              <a:t>Papillary Layer</a:t>
            </a:r>
            <a:r>
              <a:rPr lang="en-US" b="0" i="0" dirty="0">
                <a:effectLst/>
                <a:latin typeface="__fkGroteskNeue_598ab8"/>
              </a:rPr>
              <a:t>: Composed of loose connective tissue, this layer contains small blood vessels and sensory neurons. It forms dermal papillae that interdigitate with the epidermis, enhancing nutrient exchange.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__fkGroteskNeue_598ab8"/>
              </a:rPr>
              <a:t>Reticular Layer</a:t>
            </a:r>
            <a:r>
              <a:rPr lang="en-US" b="0" i="0" dirty="0">
                <a:effectLst/>
                <a:latin typeface="__fkGroteskNeue_598ab8"/>
              </a:rPr>
              <a:t>: Made up of dense irregular connective tissue, this layer provides strength and elasticity. </a:t>
            </a:r>
          </a:p>
          <a:p>
            <a:pPr algn="l"/>
            <a:r>
              <a:rPr lang="en-US" b="0" i="0" dirty="0">
                <a:effectLst/>
                <a:latin typeface="__fkGroteskNeue_598ab8"/>
              </a:rPr>
              <a:t>It houses: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  <a:latin typeface="__fkGroteskNeue_598ab8"/>
              </a:rPr>
              <a:t>s</a:t>
            </a:r>
            <a:r>
              <a:rPr lang="en-US" b="0" i="0" dirty="0">
                <a:effectLst/>
                <a:highlight>
                  <a:srgbClr val="00FFFF"/>
                </a:highlight>
                <a:latin typeface="__fkGroteskNeue_598ab8"/>
              </a:rPr>
              <a:t>weat glands (eccrine and apocrine)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00FFFF"/>
                </a:highlight>
                <a:latin typeface="__fkGroteskNeue_598ab8"/>
              </a:rPr>
              <a:t>Sebaceous (oil) glands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00FFFF"/>
                </a:highlight>
                <a:latin typeface="__fkGroteskNeue_598ab8"/>
              </a:rPr>
              <a:t>Hair follicles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00FFFF"/>
                </a:highlight>
                <a:latin typeface="__fkGroteskNeue_598ab8"/>
              </a:rPr>
              <a:t>Blood vessels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00FFFF"/>
                </a:highlight>
                <a:latin typeface="__fkGroteskNeue_598ab8"/>
              </a:rPr>
              <a:t>Nerves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54460-E9E7-9D1B-0E18-E104DB718D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084"/>
          <a:stretch/>
        </p:blipFill>
        <p:spPr>
          <a:xfrm>
            <a:off x="5109681" y="4383465"/>
            <a:ext cx="3183713" cy="225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20DB7-EB0C-2858-A7FE-9EBF6FA21E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169" y="4017714"/>
            <a:ext cx="3281030" cy="239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784" y="470746"/>
            <a:ext cx="10302240" cy="1852046"/>
          </a:xfrm>
        </p:spPr>
        <p:txBody>
          <a:bodyPr/>
          <a:lstStyle/>
          <a:p>
            <a:r>
              <a:rPr lang="en-US" dirty="0"/>
              <a:t>Functions of the Skin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A7AD8F-A0CC-EC13-02E0-270AE9744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17419"/>
              </p:ext>
            </p:extLst>
          </p:nvPr>
        </p:nvGraphicFramePr>
        <p:xfrm>
          <a:off x="1435100" y="1898174"/>
          <a:ext cx="9918699" cy="393192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757593">
                  <a:extLst>
                    <a:ext uri="{9D8B030D-6E8A-4147-A177-3AD203B41FA5}">
                      <a16:colId xmlns:a16="http://schemas.microsoft.com/office/drawing/2014/main" val="2365505862"/>
                    </a:ext>
                  </a:extLst>
                </a:gridCol>
                <a:gridCol w="3854873">
                  <a:extLst>
                    <a:ext uri="{9D8B030D-6E8A-4147-A177-3AD203B41FA5}">
                      <a16:colId xmlns:a16="http://schemas.microsoft.com/office/drawing/2014/main" val="4268093120"/>
                    </a:ext>
                  </a:extLst>
                </a:gridCol>
                <a:gridCol w="3306233">
                  <a:extLst>
                    <a:ext uri="{9D8B030D-6E8A-4147-A177-3AD203B41FA5}">
                      <a16:colId xmlns:a16="http://schemas.microsoft.com/office/drawing/2014/main" val="4243210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Function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Description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Mechanism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27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Protection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Acts as a physical barrier against mechanical injuries, pathogens, chemical exposure, and UV radiation.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Keratinized cells, melanin production, and lipid barriers.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228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Thermoregulation</a:t>
                      </a:r>
                      <a:endParaRPr lang="en-US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Regulates body temperature by adjusting sweat production and blood flow.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Sweating cools the body; blood vessel dilation or constriction retains or dissipates heat.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1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Sensation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Detects touch, pressure, pain, and temperature changes, enabling interaction with the environment.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Sensory nerve endings and specialized receptors like Merkel cells and Meissner corpuscles.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8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>
                <a:latin typeface="+mj-lt"/>
                <a:ea typeface="+mj-ea"/>
                <a:cs typeface="+mj-cs"/>
              </a:rPr>
              <a:t>Sensory Receptors in the Skin</a:t>
            </a:r>
            <a:br>
              <a:rPr lang="en-US" b="1" kern="1200" cap="all" spc="0" baseline="0">
                <a:latin typeface="+mj-lt"/>
                <a:ea typeface="+mj-ea"/>
                <a:cs typeface="+mj-cs"/>
              </a:rPr>
            </a:br>
            <a:endParaRPr lang="en-US" b="1" kern="1200" cap="all" spc="0" baseline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B6B43-B2B3-5D2B-B251-167C3489C7BE}"/>
              </a:ext>
            </a:extLst>
          </p:cNvPr>
          <p:cNvSpPr txBox="1"/>
          <p:nvPr/>
        </p:nvSpPr>
        <p:spPr>
          <a:xfrm>
            <a:off x="1052703" y="2269473"/>
            <a:ext cx="7615746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600" b="1" dirty="0">
                <a:highlight>
                  <a:srgbClr val="00FFFF"/>
                </a:highlight>
              </a:rPr>
              <a:t>Free Nerve Endings:</a:t>
            </a:r>
            <a:r>
              <a:rPr lang="en-US" sz="1600" dirty="0">
                <a:highlight>
                  <a:srgbClr val="00FFFF"/>
                </a:highlight>
              </a:rPr>
              <a:t> Detect pain and temperature changes.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600" b="1" dirty="0">
                <a:highlight>
                  <a:srgbClr val="00FFFF"/>
                </a:highlight>
              </a:rPr>
              <a:t>Merkel Cells:</a:t>
            </a:r>
            <a:r>
              <a:rPr lang="en-US" sz="1600" dirty="0">
                <a:highlight>
                  <a:srgbClr val="00FFFF"/>
                </a:highlight>
              </a:rPr>
              <a:t> Sense light touch and texture.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600" b="1" dirty="0">
                <a:highlight>
                  <a:srgbClr val="00FFFF"/>
                </a:highlight>
              </a:rPr>
              <a:t>Meissner Corpuscles:</a:t>
            </a:r>
            <a:r>
              <a:rPr lang="en-US" sz="1600" dirty="0">
                <a:highlight>
                  <a:srgbClr val="00FFFF"/>
                </a:highlight>
              </a:rPr>
              <a:t> Detect light touch in dermal papillae.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600" b="1" dirty="0">
                <a:highlight>
                  <a:srgbClr val="00FFFF"/>
                </a:highlight>
              </a:rPr>
              <a:t>Pacinian Corpuscles:</a:t>
            </a:r>
            <a:r>
              <a:rPr lang="en-US" sz="1600" dirty="0">
                <a:highlight>
                  <a:srgbClr val="00FFFF"/>
                </a:highlight>
              </a:rPr>
              <a:t> Respond to pressure and vibrations.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453E5-58D3-B36C-D989-0FF34FC0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95" y="1907845"/>
            <a:ext cx="4832709" cy="2984196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B5F786-A03B-A18C-99FE-79BD25CA03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07"/>
          <a:stretch/>
        </p:blipFill>
        <p:spPr>
          <a:xfrm>
            <a:off x="2134763" y="3627717"/>
            <a:ext cx="4564064" cy="32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79" y="-522724"/>
            <a:ext cx="7983110" cy="3080335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Skin Repair Mechanisms</a:t>
            </a:r>
            <a:br>
              <a:rPr lang="en-US" b="1" kern="1200" cap="all" spc="0" baseline="0" dirty="0">
                <a:latin typeface="+mj-lt"/>
                <a:ea typeface="+mj-ea"/>
                <a:cs typeface="+mj-cs"/>
              </a:rPr>
            </a:br>
            <a:endParaRPr lang="en-US" b="1" kern="1200" cap="all" spc="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F838D33-C450-691E-F268-C0C04DACE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760566"/>
              </p:ext>
            </p:extLst>
          </p:nvPr>
        </p:nvGraphicFramePr>
        <p:xfrm>
          <a:off x="1124215" y="1517228"/>
          <a:ext cx="5854182" cy="5340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D610C25-B72D-E238-17FD-05A1CCFE841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424" y="2041609"/>
            <a:ext cx="4502859" cy="42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{0CC4635E-D837-4CD2-A089-A548C5611012}tf89338750_win32</Template>
  <TotalTime>61</TotalTime>
  <Words>1006</Words>
  <Application>Microsoft Office PowerPoint</Application>
  <PresentationFormat>Widescreen</PresentationFormat>
  <Paragraphs>147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__fkGroteskNeue_598ab8</vt:lpstr>
      <vt:lpstr>Arial</vt:lpstr>
      <vt:lpstr>Calibri</vt:lpstr>
      <vt:lpstr>Univers</vt:lpstr>
      <vt:lpstr>GradientVTI</vt:lpstr>
      <vt:lpstr>Skin </vt:lpstr>
      <vt:lpstr>Introduction </vt:lpstr>
      <vt:lpstr>Skin layer  </vt:lpstr>
      <vt:lpstr>Epidermis Details</vt:lpstr>
      <vt:lpstr>PowerPoint Presentation</vt:lpstr>
      <vt:lpstr>PowerPoint Presentation</vt:lpstr>
      <vt:lpstr>Functions of the Skin</vt:lpstr>
      <vt:lpstr>Sensory Receptors in the Skin </vt:lpstr>
      <vt:lpstr>Skin Repair Mechanisms </vt:lpstr>
      <vt:lpstr>Hair</vt:lpstr>
      <vt:lpstr>HAIR </vt:lpstr>
      <vt:lpstr>NAIL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sadat</dc:creator>
  <cp:lastModifiedBy>Jenan Abu Kush</cp:lastModifiedBy>
  <cp:revision>4</cp:revision>
  <dcterms:created xsi:type="dcterms:W3CDTF">2024-12-08T10:48:46Z</dcterms:created>
  <dcterms:modified xsi:type="dcterms:W3CDTF">2025-01-06T10:18:00Z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